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66" r:id="rId1"/>
  </p:sldMasterIdLst>
  <p:notesMasterIdLst>
    <p:notesMasterId r:id="rId25"/>
  </p:notesMasterIdLst>
  <p:sldIdLst>
    <p:sldId id="264" r:id="rId2"/>
    <p:sldId id="261" r:id="rId3"/>
    <p:sldId id="282" r:id="rId4"/>
    <p:sldId id="284" r:id="rId5"/>
    <p:sldId id="281" r:id="rId6"/>
    <p:sldId id="298" r:id="rId7"/>
    <p:sldId id="295" r:id="rId8"/>
    <p:sldId id="296" r:id="rId9"/>
    <p:sldId id="299" r:id="rId10"/>
    <p:sldId id="300" r:id="rId11"/>
    <p:sldId id="301" r:id="rId12"/>
    <p:sldId id="302" r:id="rId13"/>
    <p:sldId id="303" r:id="rId14"/>
    <p:sldId id="304" r:id="rId15"/>
    <p:sldId id="305" r:id="rId16"/>
    <p:sldId id="285" r:id="rId17"/>
    <p:sldId id="306" r:id="rId18"/>
    <p:sldId id="307" r:id="rId19"/>
    <p:sldId id="308" r:id="rId20"/>
    <p:sldId id="286" r:id="rId21"/>
    <p:sldId id="288" r:id="rId22"/>
    <p:sldId id="292" r:id="rId23"/>
    <p:sldId id="293"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449" autoAdjust="0"/>
    <p:restoredTop sz="69671" autoAdjust="0"/>
  </p:normalViewPr>
  <p:slideViewPr>
    <p:cSldViewPr snapToGrid="0" snapToObjects="1">
      <p:cViewPr>
        <p:scale>
          <a:sx n="66" d="100"/>
          <a:sy n="66" d="100"/>
        </p:scale>
        <p:origin x="-54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oudy Old Style" pitchFamily="18" charset="0"/>
              </a:defRPr>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oudy Old Style" pitchFamily="18" charset="0"/>
              </a:defRPr>
            </a:lvl1pPr>
          </a:lstStyle>
          <a:p>
            <a:pPr>
              <a:defRPr/>
            </a:pPr>
            <a:fld id="{CC212245-37AB-40F1-B2D1-910CC3AD96D0}" type="datetimeFigureOut">
              <a:rPr lang="en-US"/>
              <a:pPr>
                <a:defRPr/>
              </a:pPr>
              <a:t>11/16/2010</a:t>
            </a:fld>
            <a:endParaRPr lang="en-US"/>
          </a:p>
        </p:txBody>
      </p:sp>
      <p:sp>
        <p:nvSpPr>
          <p:cNvPr id="2355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oudy Old Style" pitchFamily="18" charset="0"/>
              </a:defRPr>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oudy Old Style" pitchFamily="18" charset="0"/>
              </a:defRPr>
            </a:lvl1pPr>
          </a:lstStyle>
          <a:p>
            <a:pPr>
              <a:defRPr/>
            </a:pPr>
            <a:fld id="{D283BDB8-E060-4ED7-8B52-143B6872B14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r>
              <a:rPr lang="en-US" smtClean="0"/>
              <a:t>Jason will introduce.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rrowheads="1" noTextEdit="1"/>
          </p:cNvSpPr>
          <p:nvPr>
            <p:ph type="sldImg"/>
          </p:nvPr>
        </p:nvSpPr>
        <p:spPr>
          <a:ln/>
        </p:spPr>
      </p:sp>
      <p:sp>
        <p:nvSpPr>
          <p:cNvPr id="44034"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pPr eaLnBrk="1" hangingPunct="1"/>
            <a:r>
              <a:rPr lang="en-US" smtClean="0"/>
              <a:t>Jason, explain rationale for using the wiki.</a:t>
            </a:r>
          </a:p>
          <a:p>
            <a:pPr eaLnBrk="1" hangingPunct="1"/>
            <a:endParaRPr lang="en-US" smtClean="0"/>
          </a:p>
          <a:p>
            <a:pPr eaLnBrk="1" hangingPunct="1"/>
            <a:r>
              <a:rPr lang="en-US" smtClean="0"/>
              <a:t>Kim, show the wiki.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pPr eaLnBrk="1" hangingPunct="1">
              <a:buSzPct val="120000"/>
              <a:buFont typeface="Wingdings" pitchFamily="2" charset="2"/>
              <a:buNone/>
            </a:pPr>
            <a:r>
              <a:rPr lang="en-US" sz="1600" smtClean="0">
                <a:latin typeface="Arial" charset="0"/>
              </a:rPr>
              <a:t>Jason—</a:t>
            </a:r>
          </a:p>
          <a:p>
            <a:pPr eaLnBrk="1" hangingPunct="1">
              <a:buSzPct val="120000"/>
              <a:buFont typeface="Wingdings" pitchFamily="2" charset="2"/>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Authentic Learning Experiences</a:t>
            </a:r>
          </a:p>
          <a:p>
            <a:pPr eaLnBrk="1" hangingPunct="1">
              <a:buSzPct val="120000"/>
              <a:buFont typeface="Wingdings" pitchFamily="2" charset="2"/>
              <a:buChar char="§"/>
            </a:pPr>
            <a:r>
              <a:rPr lang="en-US" sz="1600" smtClean="0">
                <a:latin typeface="Arial" charset="0"/>
              </a:rPr>
              <a:t>Jason is going to advance into the following slides that include student comments from his course evals.  Once he’s gone over these (</a:t>
            </a:r>
            <a:r>
              <a:rPr lang="en-US" smtClean="0"/>
              <a:t>quickly!), it’s your turn.</a:t>
            </a:r>
            <a:endParaRPr lang="en-US" sz="1600" smtClean="0">
              <a:latin typeface="Arial" charset="0"/>
            </a:endParaRPr>
          </a:p>
          <a:p>
            <a:pPr eaLnBrk="1" hangingPunct="1">
              <a:buSzPct val="120000"/>
              <a:buFont typeface="Wingdings" pitchFamily="2" charset="2"/>
              <a:buNone/>
            </a:pPr>
            <a:endParaRPr lang="en-US" sz="1600" smtClean="0">
              <a:latin typeface="Arial" charset="0"/>
            </a:endParaRPr>
          </a:p>
          <a:p>
            <a:pPr eaLnBrk="1" hangingPunct="1">
              <a:buSzPct val="120000"/>
              <a:buFont typeface="Wingdings" pitchFamily="2" charset="2"/>
              <a:buNone/>
            </a:pPr>
            <a:r>
              <a:rPr lang="en-US" sz="1600" smtClean="0">
                <a:latin typeface="Arial" charset="0"/>
              </a:rPr>
              <a:t>Aaryn, Steve, Justin—if you could talk about how the project has helped you to meet needs…</a:t>
            </a:r>
          </a:p>
          <a:p>
            <a:pPr eaLnBrk="1" hangingPunct="1">
              <a:buSzPct val="120000"/>
              <a:buFont typeface="Wingdings" pitchFamily="2" charset="2"/>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Course Feedback to LEA Teacher Designers &amp; Administrators</a:t>
            </a:r>
          </a:p>
          <a:p>
            <a:pPr eaLnBrk="1" hangingPunct="1">
              <a:buSzPct val="120000"/>
              <a:buFont typeface="Wingdings" pitchFamily="2" charset="2"/>
              <a:buChar char="§"/>
            </a:pPr>
            <a:r>
              <a:rPr lang="en-US" sz="1600" smtClean="0">
                <a:latin typeface="Arial" charset="0"/>
              </a:rPr>
              <a:t>Improving Courses Along with Student Experiences and Student Outcomes</a:t>
            </a:r>
            <a:endParaRPr lang="en-US" smtClean="0"/>
          </a:p>
          <a:p>
            <a:pPr eaLnBrk="1" hangingPunct="1"/>
            <a:endParaRPr lang="en-US" smtClean="0"/>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buSzPct val="120000"/>
              <a:buFont typeface="Wingdings" pitchFamily="2" charset="2"/>
              <a:buNone/>
            </a:pPr>
            <a:r>
              <a:rPr lang="en-US" sz="1600" smtClean="0">
                <a:latin typeface="Arial" charset="0"/>
              </a:rPr>
              <a:t>Jason—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r>
              <a:rPr lang="en-US" smtClean="0"/>
              <a:t>Jason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r>
              <a:rPr lang="en-US" smtClean="0"/>
              <a:t>Jason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r>
              <a:rPr lang="en-US" smtClean="0"/>
              <a:t>Jason will introduce.  You guys can say hi through Skype.  We don’t want to dwell on this slide too long.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rrowheads="1" noTextEdit="1"/>
          </p:cNvSpPr>
          <p:nvPr>
            <p:ph type="sldImg"/>
          </p:nvPr>
        </p:nvSpPr>
        <p:spPr>
          <a:ln/>
        </p:spPr>
      </p:sp>
      <p:sp>
        <p:nvSpPr>
          <p:cNvPr id="58370" name="Rectangle 3"/>
          <p:cNvSpPr>
            <a:spLocks noGrp="1" noChangeArrowheads="1"/>
          </p:cNvSpPr>
          <p:nvPr>
            <p:ph type="body" idx="1"/>
          </p:nvPr>
        </p:nvSpPr>
        <p:spPr>
          <a:noFill/>
          <a:ln/>
        </p:spPr>
        <p:txBody>
          <a:bodyPr/>
          <a:lstStyle/>
          <a:p>
            <a:pPr eaLnBrk="1" hangingPunct="1"/>
            <a:r>
              <a:rPr lang="en-US" smtClean="0"/>
              <a:t>***Jason</a:t>
            </a:r>
          </a:p>
          <a:p>
            <a:pPr eaLnBrk="1" hangingPunct="1"/>
            <a:r>
              <a:rPr lang="en-US" smtClean="0"/>
              <a:t>Tell them about what we are going to do.  See big chart.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rrowheads="1" noTextEdit="1"/>
          </p:cNvSpPr>
          <p:nvPr>
            <p:ph type="sldImg"/>
          </p:nvPr>
        </p:nvSpPr>
        <p:spPr>
          <a:ln/>
        </p:spPr>
      </p:sp>
      <p:sp>
        <p:nvSpPr>
          <p:cNvPr id="60418" name="Rectangle 3"/>
          <p:cNvSpPr>
            <a:spLocks noGrp="1" noChangeArrowheads="1"/>
          </p:cNvSpPr>
          <p:nvPr>
            <p:ph type="body" idx="1"/>
          </p:nvPr>
        </p:nvSpPr>
        <p:spPr>
          <a:noFill/>
          <a:ln/>
        </p:spPr>
        <p:txBody>
          <a:bodyPr/>
          <a:lstStyle/>
          <a:p>
            <a:pPr eaLnBrk="1" hangingPunct="1">
              <a:lnSpc>
                <a:spcPct val="90000"/>
              </a:lnSpc>
            </a:pPr>
            <a:r>
              <a:rPr lang="en-US" smtClean="0"/>
              <a:t>***Jason</a:t>
            </a:r>
          </a:p>
          <a:p>
            <a:pPr eaLnBrk="1" hangingPunct="1">
              <a:lnSpc>
                <a:spcPct val="90000"/>
              </a:lnSpc>
            </a:pPr>
            <a:r>
              <a:rPr lang="en-US" smtClean="0"/>
              <a:t>***Justin, Aaryn, Steve—Chime in as you see fit!</a:t>
            </a:r>
          </a:p>
          <a:p>
            <a:pPr eaLnBrk="1" hangingPunct="1">
              <a:lnSpc>
                <a:spcPct val="90000"/>
              </a:lnSpc>
            </a:pPr>
            <a:endParaRPr lang="en-US" smtClean="0"/>
          </a:p>
          <a:p>
            <a:pPr eaLnBrk="1" hangingPunct="1">
              <a:lnSpc>
                <a:spcPct val="90000"/>
              </a:lnSpc>
            </a:pPr>
            <a:r>
              <a:rPr lang="en-US" smtClean="0"/>
              <a:t>Here’s Kim’s summary of our last-Monday meeting to jog memories….</a:t>
            </a:r>
          </a:p>
          <a:p>
            <a:pPr eaLnBrk="1" hangingPunct="1">
              <a:lnSpc>
                <a:spcPct val="90000"/>
              </a:lnSpc>
            </a:pPr>
            <a:r>
              <a:rPr lang="en-US" smtClean="0"/>
              <a:t>For Spring and Summer 2011, the tentative plan is to have the graduate course reviewers review approximately 5 Luella courses and 3 HCOA courses. We may choose to not have our students complete the GPS alignment this time around, but rather focus on design issues (such as interactivity and appropriate levels of thinking and challenge). In addition to the course review presentation that students do, we may have them also create short Camtasia or Jing video walk-throughs in which they offer recommendations for change in the environment itself. We also need to consider ways to build relationship between reviewers and reviewee. My first idea for this (Kim) is to create a page on this wiki where reviewers write a short bio and provide a picture. We could also have them complete a short "about me" video and embed in a wiki page.</a:t>
            </a:r>
            <a:br>
              <a:rPr lang="en-US" smtClean="0"/>
            </a:br>
            <a:r>
              <a:rPr lang="en-US" smtClean="0"/>
              <a:t/>
            </a:r>
            <a:br>
              <a:rPr lang="en-US" smtClean="0"/>
            </a:br>
            <a:r>
              <a:rPr lang="en-US" smtClean="0"/>
              <a:t>It will be helpful if we can develop a learning module that illustrates "best practices" of online design so that teachers have an example to guide them in their design work. (I am thinking we could even show such a module at 2-3 different levels of development, beginning with a basic, low-interactivity module to a more ideal model).</a:t>
            </a:r>
            <a:br>
              <a:rPr lang="en-US" smtClean="0"/>
            </a:b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pPr eaLnBrk="1" hangingPunct="1"/>
            <a:r>
              <a:rPr lang="en-US" smtClean="0"/>
              <a:t>Kim will go over the structure of the presentation.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eaLnBrk="1" hangingPunct="1"/>
            <a:r>
              <a:rPr lang="en-US" smtClean="0"/>
              <a:t>***Jason will discuss these from his professor perspective:</a:t>
            </a:r>
          </a:p>
          <a:p>
            <a:pPr eaLnBrk="1" hangingPunct="1">
              <a:buFontTx/>
              <a:buChar char="•"/>
            </a:pPr>
            <a:r>
              <a:rPr lang="en-US" sz="1600" smtClean="0">
                <a:latin typeface="Arial" charset="0"/>
              </a:rPr>
              <a:t>Preparing Teachers for the Future (the need for teachers prepared to work in online and blended environments)</a:t>
            </a:r>
          </a:p>
          <a:p>
            <a:pPr eaLnBrk="1" hangingPunct="1">
              <a:buSzPct val="120000"/>
              <a:buFont typeface="Wingdings" pitchFamily="2" charset="2"/>
              <a:buChar char="§"/>
            </a:pPr>
            <a:r>
              <a:rPr lang="en-US" sz="1600" smtClean="0">
                <a:latin typeface="Arial" charset="0"/>
              </a:rPr>
              <a:t>Authentic Learning Experiences (for his grad students)</a:t>
            </a:r>
          </a:p>
          <a:p>
            <a:pPr eaLnBrk="1" hangingPunct="1"/>
            <a:endParaRPr lang="en-US" smtClean="0"/>
          </a:p>
          <a:p>
            <a:pPr eaLnBrk="1" hangingPunct="1"/>
            <a:r>
              <a:rPr lang="en-US" smtClean="0"/>
              <a:t>EDDSI Plug…</a:t>
            </a:r>
          </a:p>
          <a:p>
            <a:pPr eaLnBrk="1" hangingPunct="1"/>
            <a:endParaRPr lang="en-US" smtClean="0"/>
          </a:p>
          <a:p>
            <a:pPr eaLnBrk="1" hangingPunct="1"/>
            <a:endParaRPr lang="en-US" smtClean="0"/>
          </a:p>
          <a:p>
            <a:pPr eaLnBrk="1" hangingPunct="1"/>
            <a:r>
              <a:rPr lang="en-US" smtClean="0"/>
              <a:t>***Aaryn, Steve, Justin cover last point to whatever extent you like, and add what you think is appropriate.   </a:t>
            </a:r>
          </a:p>
          <a:p>
            <a:pPr eaLnBrk="1" hangingPunct="1">
              <a:buFontTx/>
              <a:buChar char="•"/>
            </a:pPr>
            <a:r>
              <a:rPr lang="en-US" sz="1600" smtClean="0">
                <a:latin typeface="Arial" charset="0"/>
              </a:rPr>
              <a:t>Preparing Teachers for the Future</a:t>
            </a:r>
          </a:p>
          <a:p>
            <a:pPr eaLnBrk="1" hangingPunct="1">
              <a:buSzPct val="120000"/>
              <a:buFont typeface="Wingdings" pitchFamily="2" charset="2"/>
              <a:buChar char="§"/>
            </a:pPr>
            <a:r>
              <a:rPr lang="en-US" sz="1600" smtClean="0">
                <a:latin typeface="Arial" charset="0"/>
              </a:rPr>
              <a:t>Course Feedback to LEA Teacher Designers &amp; Administrators</a:t>
            </a:r>
          </a:p>
          <a:p>
            <a:pPr eaLnBrk="1" hangingPunct="1">
              <a:buSzPct val="120000"/>
              <a:buFont typeface="Wingdings" pitchFamily="2" charset="2"/>
              <a:buChar char="§"/>
            </a:pPr>
            <a:r>
              <a:rPr lang="en-US" sz="1600" smtClean="0">
                <a:latin typeface="Arial" charset="0"/>
              </a:rPr>
              <a:t>Improving Courses Along with Student Experiences and Student Outcomes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pPr eaLnBrk="1" hangingPunct="1"/>
            <a:r>
              <a:rPr lang="en-US" smtClean="0"/>
              <a:t>Aaryn and Steve—is there any thing you would like to tell us about how you selected the teachers?  Was it random?  Did you feel that these were exemplary courses or were they a representative sample?  Did you select teacher-leaders or teachers who needed the most help?  Anything you’d like to say about how you selected courses and teachers is welcome.  </a:t>
            </a:r>
          </a:p>
          <a:p>
            <a:pPr eaLnBrk="1" hangingPunct="1"/>
            <a:endParaRPr lang="en-US" smtClean="0"/>
          </a:p>
          <a:p>
            <a:pPr eaLnBrk="1" hangingPunct="1"/>
            <a:r>
              <a:rPr lang="en-US" smtClean="0"/>
              <a:t>When I say “12 teachers,” remember that the middle school science course has three teachers (counting the Special Ed teacher), and 7</a:t>
            </a:r>
            <a:r>
              <a:rPr lang="en-US" baseline="30000" smtClean="0"/>
              <a:t>th</a:t>
            </a:r>
            <a:r>
              <a:rPr lang="en-US" smtClean="0"/>
              <a:t> grade language arts had a second teacher whom I am counting here.  --Kim</a:t>
            </a:r>
          </a:p>
          <a:p>
            <a:pPr eaLnBrk="1" hangingPunct="1"/>
            <a:endParaRPr lang="en-US" smtClean="0"/>
          </a:p>
          <a:p>
            <a:pPr eaLnBrk="1" hangingPunct="1"/>
            <a:r>
              <a:rPr lang="en-US" smtClean="0"/>
              <a:t>Jason—can you tell us about the graduate students?  They are mostly EdS students in media and/or instructional technology, right?  What is their experience with teaching and with online learning?  How were they prepared to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n-US" smtClean="0"/>
              <a:t>Kim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lIns="45720" tIns="0" rIns="45720" bIns="0" rtlCol="0" anchor="b">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788"/>
            <a:ext cx="1984375" cy="273050"/>
          </a:xfrm>
        </p:spPr>
        <p:txBody>
          <a:bodyPr wrap="square" numCol="1" anchorCtr="0" compatLnSpc="1">
            <a:prstTxWarp prst="textNoShape">
              <a:avLst/>
            </a:prstTxWarp>
          </a:bodyPr>
          <a:lstStyle>
            <a:lvl1pPr algn="l" fontAlgn="base">
              <a:spcBef>
                <a:spcPct val="0"/>
              </a:spcBef>
              <a:spcAft>
                <a:spcPct val="0"/>
              </a:spcAft>
              <a:defRPr>
                <a:cs typeface="Arial" charset="0"/>
              </a:defRPr>
            </a:lvl1pPr>
          </a:lstStyle>
          <a:p>
            <a:pPr>
              <a:defRPr/>
            </a:pPr>
            <a:fld id="{9F172F0B-B161-47C2-98E9-6778A3C3DA4F}" type="datetimeFigureOut">
              <a:rPr lang="en-US"/>
              <a:pPr>
                <a:defRPr/>
              </a:pPr>
              <a:t>11/16/2010</a:t>
            </a:fld>
            <a:endParaRPr lang="en-US"/>
          </a:p>
        </p:txBody>
      </p:sp>
      <p:sp>
        <p:nvSpPr>
          <p:cNvPr id="5" name="Footer Placeholder 4"/>
          <p:cNvSpPr>
            <a:spLocks noGrp="1"/>
          </p:cNvSpPr>
          <p:nvPr>
            <p:ph type="ftr" sz="quarter" idx="11"/>
          </p:nvPr>
        </p:nvSpPr>
        <p:spPr>
          <a:xfrm>
            <a:off x="3959225" y="6300788"/>
            <a:ext cx="3813175" cy="273050"/>
          </a:xfrm>
        </p:spPr>
        <p:txBody>
          <a:bodyPr/>
          <a:lstStyle>
            <a:lvl1pPr algn="l">
              <a:defRPr/>
            </a:lvl1pPr>
          </a:lstStyle>
          <a:p>
            <a:pPr>
              <a:defRPr/>
            </a:pPr>
            <a:endParaRPr lang="en-US"/>
          </a:p>
        </p:txBody>
      </p:sp>
      <p:sp>
        <p:nvSpPr>
          <p:cNvPr id="6" name="Slide Number Placeholder 5"/>
          <p:cNvSpPr>
            <a:spLocks noGrp="1"/>
          </p:cNvSpPr>
          <p:nvPr>
            <p:ph type="sldNum" sz="quarter" idx="12"/>
          </p:nvPr>
        </p:nvSpPr>
        <p:spPr>
          <a:xfrm>
            <a:off x="8275638" y="6300788"/>
            <a:ext cx="685800" cy="273050"/>
          </a:xfrm>
        </p:spPr>
        <p:txBody>
          <a:bodyPr wrap="square" numCol="1" anchorCtr="0" compatLnSpc="1">
            <a:prstTxWarp prst="textNoShape">
              <a:avLst/>
            </a:prstTxWarp>
          </a:bodyPr>
          <a:lstStyle>
            <a:lvl1pPr fontAlgn="base">
              <a:spcBef>
                <a:spcPct val="0"/>
              </a:spcBef>
              <a:spcAft>
                <a:spcPct val="0"/>
              </a:spcAft>
              <a:defRPr sz="1100">
                <a:solidFill>
                  <a:schemeClr val="tx1"/>
                </a:solidFill>
                <a:latin typeface="Rockwell" pitchFamily="18" charset="0"/>
                <a:cs typeface="Arial" charset="0"/>
              </a:defRPr>
            </a:lvl1pPr>
          </a:lstStyle>
          <a:p>
            <a:pPr>
              <a:defRPr/>
            </a:pPr>
            <a:fld id="{F7F88FB5-3934-4040-875D-5E149E56E75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6"/>
          </p:nvPr>
        </p:nvSpPr>
        <p:spPr/>
        <p:txBody>
          <a:bodyPr/>
          <a:lstStyle>
            <a:lvl1pPr>
              <a:defRPr/>
            </a:lvl1pPr>
          </a:lstStyle>
          <a:p>
            <a:pPr>
              <a:defRPr/>
            </a:pPr>
            <a:fld id="{24D8AB1F-E707-4793-9C66-416C51896577}" type="datetimeFigureOut">
              <a:rPr lang="en-US"/>
              <a:pPr>
                <a:defRPr/>
              </a:pPr>
              <a:t>11/16/2010</a:t>
            </a:fld>
            <a:endParaRPr lang="en-US"/>
          </a:p>
        </p:txBody>
      </p:sp>
      <p:sp>
        <p:nvSpPr>
          <p:cNvPr id="7" name="Footer Placeholder 4"/>
          <p:cNvSpPr>
            <a:spLocks noGrp="1"/>
          </p:cNvSpPr>
          <p:nvPr>
            <p:ph type="ftr" sz="quarter" idx="17"/>
          </p:nvPr>
        </p:nvSpPr>
        <p:spPr/>
        <p:txBody>
          <a:bodyPr/>
          <a:lstStyle>
            <a:lvl1pPr>
              <a:defRPr/>
            </a:lvl1pPr>
          </a:lstStyle>
          <a:p>
            <a:pPr>
              <a:defRPr/>
            </a:pPr>
            <a:endParaRPr lang="en-US"/>
          </a:p>
        </p:txBody>
      </p:sp>
      <p:sp>
        <p:nvSpPr>
          <p:cNvPr id="8" name="Slide Number Placeholder 5"/>
          <p:cNvSpPr>
            <a:spLocks noGrp="1"/>
          </p:cNvSpPr>
          <p:nvPr>
            <p:ph type="sldNum" sz="quarter" idx="18"/>
          </p:nvPr>
        </p:nvSpPr>
        <p:spPr/>
        <p:txBody>
          <a:bodyPr/>
          <a:lstStyle>
            <a:lvl1pPr>
              <a:defRPr/>
            </a:lvl1pPr>
          </a:lstStyle>
          <a:p>
            <a:pPr>
              <a:defRPr/>
            </a:pPr>
            <a:fld id="{8F432D06-0FE4-42BF-9FEC-E6DF3CF1478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fld id="{104CC61B-B986-486A-9E45-8779692E29F6}" type="datetimeFigureOut">
              <a:rPr lang="en-US"/>
              <a:pPr>
                <a:defRPr/>
              </a:pPr>
              <a:t>11/16/2010</a:t>
            </a:fld>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0" name="Slide Number Placeholder 5"/>
          <p:cNvSpPr>
            <a:spLocks noGrp="1"/>
          </p:cNvSpPr>
          <p:nvPr>
            <p:ph type="sldNum" sz="quarter" idx="18"/>
          </p:nvPr>
        </p:nvSpPr>
        <p:spPr/>
        <p:txBody>
          <a:bodyPr/>
          <a:lstStyle>
            <a:lvl1pPr>
              <a:defRPr/>
            </a:lvl1pPr>
          </a:lstStyle>
          <a:p>
            <a:pPr>
              <a:defRPr/>
            </a:pPr>
            <a:fld id="{307D5463-DAE1-4D99-8EF4-871DDBEE4B8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B6DFBFB4-8C68-40CC-A898-25CDD9F0F0CC}" type="datetimeFigureOut">
              <a:rPr lang="en-US"/>
              <a:pPr>
                <a:defRPr/>
              </a:pPr>
              <a:t>11/16/2010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577D1E9-060F-45E5-95DA-EC0C7C1E918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DA07C73-5061-4904-A7C6-20808C805E87}" type="datetimeFigureOut">
              <a:rPr lang="en-US"/>
              <a:pPr>
                <a:defRPr/>
              </a:pPr>
              <a:t>11/16/2010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658B8C3-761A-419D-ACE8-FB01F3ABB3D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C00A79E-993D-4484-8D1F-427D24D123D8}"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1768C8-51CF-4E43-8E02-33D9D237065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7"/>
          <p:cNvGrpSpPr>
            <a:grpSpLocks/>
          </p:cNvGrpSpPr>
          <p:nvPr/>
        </p:nvGrpSpPr>
        <p:grpSpPr bwMode="auto">
          <a:xfrm rot="-178369">
            <a:off x="628650" y="506413"/>
            <a:ext cx="3851275" cy="5514975"/>
            <a:chOff x="1524000" y="381000"/>
            <a:chExt cx="3657600" cy="4737978"/>
          </a:xfrm>
        </p:grpSpPr>
        <p:sp>
          <p:nvSpPr>
            <p:cNvPr id="6" name="Rectangle 9"/>
            <p:cNvSpPr/>
            <p:nvPr userDrawn="1"/>
          </p:nvSpPr>
          <p:spPr>
            <a:xfrm>
              <a:off x="1521380" y="380868"/>
              <a:ext cx="3657600" cy="47243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5"/>
          </p:nvPr>
        </p:nvSpPr>
        <p:spPr/>
        <p:txBody>
          <a:bodyPr/>
          <a:lstStyle>
            <a:lvl1pPr>
              <a:defRPr/>
            </a:lvl1pPr>
          </a:lstStyle>
          <a:p>
            <a:pPr>
              <a:defRPr/>
            </a:pPr>
            <a:fld id="{092BFB4F-AAB6-4ED2-A31B-B4CA8468EE07}" type="datetimeFigureOut">
              <a:rPr lang="en-US"/>
              <a:pPr>
                <a:defRPr/>
              </a:pPr>
              <a:t>11/16/2010</a:t>
            </a:fld>
            <a:endParaRPr lang="en-US"/>
          </a:p>
        </p:txBody>
      </p:sp>
      <p:sp>
        <p:nvSpPr>
          <p:cNvPr id="9" name="Footer Placeholder 5"/>
          <p:cNvSpPr>
            <a:spLocks noGrp="1"/>
          </p:cNvSpPr>
          <p:nvPr>
            <p:ph type="ftr" sz="quarter" idx="16"/>
          </p:nvPr>
        </p:nvSpPr>
        <p:spPr/>
        <p:txBody>
          <a:bodyPr/>
          <a:lstStyle>
            <a:lvl1pPr>
              <a:defRPr/>
            </a:lvl1pPr>
          </a:lstStyle>
          <a:p>
            <a:pPr>
              <a:defRPr/>
            </a:pPr>
            <a:endParaRPr lang="en-US"/>
          </a:p>
        </p:txBody>
      </p:sp>
      <p:sp>
        <p:nvSpPr>
          <p:cNvPr id="10" name="Slide Number Placeholder 6"/>
          <p:cNvSpPr>
            <a:spLocks noGrp="1"/>
          </p:cNvSpPr>
          <p:nvPr>
            <p:ph type="sldNum" sz="quarter" idx="17"/>
          </p:nvPr>
        </p:nvSpPr>
        <p:spPr/>
        <p:txBody>
          <a:bodyPr/>
          <a:lstStyle>
            <a:lvl1pPr>
              <a:defRPr/>
            </a:lvl1pPr>
          </a:lstStyle>
          <a:p>
            <a:pPr>
              <a:defRPr/>
            </a:pPr>
            <a:fld id="{0FB4BD1A-2EDD-4F46-9725-72BA4D16C3E8}"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6" name="Group 13"/>
          <p:cNvGrpSpPr>
            <a:grpSpLocks/>
          </p:cNvGrpSpPr>
          <p:nvPr/>
        </p:nvGrpSpPr>
        <p:grpSpPr bwMode="auto">
          <a:xfrm rot="-385649">
            <a:off x="312738" y="3521075"/>
            <a:ext cx="4089400" cy="3025775"/>
            <a:chOff x="1524000" y="381000"/>
            <a:chExt cx="3657600" cy="4737978"/>
          </a:xfrm>
        </p:grpSpPr>
        <p:sp>
          <p:nvSpPr>
            <p:cNvPr id="7" name="Rectangle 14"/>
            <p:cNvSpPr/>
            <p:nvPr userDrawn="1"/>
          </p:nvSpPr>
          <p:spPr>
            <a:xfrm>
              <a:off x="1521575" y="380483"/>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232774">
            <a:off x="169863" y="241300"/>
            <a:ext cx="4087812" cy="3025775"/>
            <a:chOff x="1524000" y="381000"/>
            <a:chExt cx="3657600" cy="4737978"/>
          </a:xfrm>
        </p:grpSpPr>
        <p:sp>
          <p:nvSpPr>
            <p:cNvPr id="10" name="Rectangle 10"/>
            <p:cNvSpPr/>
            <p:nvPr userDrawn="1"/>
          </p:nvSpPr>
          <p:spPr>
            <a:xfrm>
              <a:off x="1523760" y="381014"/>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7"/>
          </p:nvPr>
        </p:nvSpPr>
        <p:spPr/>
        <p:txBody>
          <a:bodyPr/>
          <a:lstStyle>
            <a:lvl1pPr>
              <a:defRPr/>
            </a:lvl1pPr>
          </a:lstStyle>
          <a:p>
            <a:pPr>
              <a:defRPr/>
            </a:pPr>
            <a:fld id="{92741448-1CCD-4B36-8A1B-A83D228FAB79}" type="datetimeFigureOut">
              <a:rPr lang="en-US"/>
              <a:pPr>
                <a:defRPr/>
              </a:pPr>
              <a:t>11/16/2010</a:t>
            </a:fld>
            <a:endParaRPr lang="en-US"/>
          </a:p>
        </p:txBody>
      </p:sp>
      <p:sp>
        <p:nvSpPr>
          <p:cNvPr id="14" name="Footer Placeholder 5"/>
          <p:cNvSpPr>
            <a:spLocks noGrp="1"/>
          </p:cNvSpPr>
          <p:nvPr>
            <p:ph type="ftr" sz="quarter" idx="18"/>
          </p:nvPr>
        </p:nvSpPr>
        <p:spPr/>
        <p:txBody>
          <a:bodyPr/>
          <a:lstStyle>
            <a:lvl1pPr>
              <a:defRPr/>
            </a:lvl1pPr>
          </a:lstStyle>
          <a:p>
            <a:pPr>
              <a:defRPr/>
            </a:pPr>
            <a:endParaRPr lang="en-US"/>
          </a:p>
        </p:txBody>
      </p:sp>
      <p:sp>
        <p:nvSpPr>
          <p:cNvPr id="15" name="Slide Number Placeholder 6"/>
          <p:cNvSpPr>
            <a:spLocks noGrp="1"/>
          </p:cNvSpPr>
          <p:nvPr>
            <p:ph type="sldNum" sz="quarter" idx="19"/>
          </p:nvPr>
        </p:nvSpPr>
        <p:spPr/>
        <p:txBody>
          <a:bodyPr/>
          <a:lstStyle>
            <a:lvl1pPr>
              <a:defRPr/>
            </a:lvl1pPr>
          </a:lstStyle>
          <a:p>
            <a:pPr>
              <a:defRPr/>
            </a:pPr>
            <a:fld id="{3DEBEFBD-C5FB-46B6-828B-4A09D07358B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grpSp>
        <p:nvGrpSpPr>
          <p:cNvPr id="5" name="Group 8"/>
          <p:cNvGrpSpPr>
            <a:grpSpLocks/>
          </p:cNvGrpSpPr>
          <p:nvPr/>
        </p:nvGrpSpPr>
        <p:grpSpPr bwMode="auto">
          <a:xfrm rot="232774">
            <a:off x="2058988" y="379413"/>
            <a:ext cx="5032375" cy="3443287"/>
            <a:chOff x="1524000" y="381000"/>
            <a:chExt cx="3657600" cy="4737978"/>
          </a:xfrm>
        </p:grpSpPr>
        <p:sp>
          <p:nvSpPr>
            <p:cNvPr id="6" name="Rectangle 9"/>
            <p:cNvSpPr/>
            <p:nvPr userDrawn="1"/>
          </p:nvSpPr>
          <p:spPr>
            <a:xfrm>
              <a:off x="1523766" y="381015"/>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6"/>
          </p:nvPr>
        </p:nvSpPr>
        <p:spPr/>
        <p:txBody>
          <a:bodyPr/>
          <a:lstStyle>
            <a:lvl1pPr>
              <a:defRPr/>
            </a:lvl1pPr>
          </a:lstStyle>
          <a:p>
            <a:pPr>
              <a:defRPr/>
            </a:pPr>
            <a:fld id="{709A0DEB-8C1B-4352-ACFB-A5BCE231F332}"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A444FC65-0D65-431A-8C50-016FC9924E9A}"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grpSp>
        <p:nvGrpSpPr>
          <p:cNvPr id="6" name="Group 13"/>
          <p:cNvGrpSpPr>
            <a:grpSpLocks/>
          </p:cNvGrpSpPr>
          <p:nvPr/>
        </p:nvGrpSpPr>
        <p:grpSpPr bwMode="auto">
          <a:xfrm rot="-180000">
            <a:off x="114300" y="115888"/>
            <a:ext cx="3968750" cy="3705225"/>
            <a:chOff x="1524000" y="381000"/>
            <a:chExt cx="3657600" cy="4737978"/>
          </a:xfrm>
        </p:grpSpPr>
        <p:sp>
          <p:nvSpPr>
            <p:cNvPr id="7" name="Rectangle 14"/>
            <p:cNvSpPr/>
            <p:nvPr userDrawn="1"/>
          </p:nvSpPr>
          <p:spPr>
            <a:xfrm>
              <a:off x="1521346" y="380797"/>
              <a:ext cx="3657600" cy="472376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360000">
            <a:off x="4165600" y="323850"/>
            <a:ext cx="4792663" cy="3443288"/>
            <a:chOff x="1524000" y="381000"/>
            <a:chExt cx="3657600" cy="4737978"/>
          </a:xfrm>
        </p:grpSpPr>
        <p:sp>
          <p:nvSpPr>
            <p:cNvPr id="10" name="Rectangle 10"/>
            <p:cNvSpPr/>
            <p:nvPr userDrawn="1"/>
          </p:nvSpPr>
          <p:spPr>
            <a:xfrm>
              <a:off x="1523620" y="381036"/>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8"/>
          </p:nvPr>
        </p:nvSpPr>
        <p:spPr/>
        <p:txBody>
          <a:bodyPr/>
          <a:lstStyle>
            <a:lvl1pPr>
              <a:defRPr/>
            </a:lvl1pPr>
          </a:lstStyle>
          <a:p>
            <a:pPr>
              <a:defRPr/>
            </a:pPr>
            <a:fld id="{CEFA963A-5A49-4533-84CE-2F5EEAD97BB7}" type="datetimeFigureOut">
              <a:rPr lang="en-US"/>
              <a:pPr>
                <a:defRPr/>
              </a:pPr>
              <a:t>11/16/2010</a:t>
            </a:fld>
            <a:endParaRPr lang="en-US"/>
          </a:p>
        </p:txBody>
      </p:sp>
      <p:sp>
        <p:nvSpPr>
          <p:cNvPr id="14" name="Footer Placeholder 5"/>
          <p:cNvSpPr>
            <a:spLocks noGrp="1"/>
          </p:cNvSpPr>
          <p:nvPr>
            <p:ph type="ftr" sz="quarter" idx="19"/>
          </p:nvPr>
        </p:nvSpPr>
        <p:spPr/>
        <p:txBody>
          <a:bodyPr/>
          <a:lstStyle>
            <a:lvl1pPr>
              <a:defRPr/>
            </a:lvl1pPr>
          </a:lstStyle>
          <a:p>
            <a:pPr>
              <a:defRPr/>
            </a:pPr>
            <a:endParaRPr lang="en-US"/>
          </a:p>
        </p:txBody>
      </p:sp>
      <p:sp>
        <p:nvSpPr>
          <p:cNvPr id="15" name="Slide Number Placeholder 6"/>
          <p:cNvSpPr>
            <a:spLocks noGrp="1"/>
          </p:cNvSpPr>
          <p:nvPr>
            <p:ph type="sldNum" sz="quarter" idx="20"/>
          </p:nvPr>
        </p:nvSpPr>
        <p:spPr/>
        <p:txBody>
          <a:bodyPr/>
          <a:lstStyle>
            <a:lvl1pPr>
              <a:defRPr/>
            </a:lvl1pPr>
          </a:lstStyle>
          <a:p>
            <a:pPr>
              <a:defRPr/>
            </a:pPr>
            <a:fld id="{ED802397-A2EA-4480-A2AD-51ADBAF0080D}"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34FBC3C3-9E53-4398-9224-DE3A37A800C9}"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FE4A12-97A8-4476-98DE-6F024CCA4E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360D900F-55DD-43EB-9A7A-618C7F81D615}"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E38CBA-6B0E-4ADA-AF56-B9209A09223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7ECE2E46-42CB-4B54-9343-D5D7C0D06E8C}"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114C9E-B362-45AE-86B8-8DD7111FA7ED}"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868362"/>
          </a:xfrm>
        </p:spPr>
        <p:txBody>
          <a:bodyPr/>
          <a:lstStyle/>
          <a:p>
            <a:r>
              <a:rPr lang="en-US"/>
              <a:t>Click to edit Master title style</a:t>
            </a:r>
          </a:p>
        </p:txBody>
      </p:sp>
      <p:sp>
        <p:nvSpPr>
          <p:cNvPr id="3" name="Text Placeholder 2"/>
          <p:cNvSpPr>
            <a:spLocks noGrp="1"/>
          </p:cNvSpPr>
          <p:nvPr>
            <p:ph type="body" sz="half" idx="1"/>
          </p:nvPr>
        </p:nvSpPr>
        <p:spPr>
          <a:xfrm>
            <a:off x="914400" y="1735138"/>
            <a:ext cx="3579813"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735138"/>
            <a:ext cx="3581400"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49E6974-AE2C-4E42-9845-9A32FE781381}"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56042A-2630-466E-BDDB-8AF5A18AF2E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4"/>
          </p:nvPr>
        </p:nvSpPr>
        <p:spPr>
          <a:xfrm>
            <a:off x="457200" y="6299200"/>
            <a:ext cx="1981200" cy="273050"/>
          </a:xfrm>
        </p:spPr>
        <p:txBody>
          <a:bodyPr/>
          <a:lstStyle>
            <a:lvl1pPr algn="l">
              <a:defRPr sz="1100">
                <a:latin typeface="Rockwell" pitchFamily="18" charset="0"/>
              </a:defRPr>
            </a:lvl1pPr>
          </a:lstStyle>
          <a:p>
            <a:pPr>
              <a:defRPr/>
            </a:pPr>
            <a:fld id="{9647E5F1-4307-49B4-B1EC-E334CA243251}" type="datetimeFigureOut">
              <a:rPr lang="en-US"/>
              <a:pPr>
                <a:defRPr/>
              </a:pPr>
              <a:t>11/16/2010</a:t>
            </a:fld>
            <a:endParaRPr lang="en-US"/>
          </a:p>
        </p:txBody>
      </p:sp>
      <p:sp>
        <p:nvSpPr>
          <p:cNvPr id="6" name="Footer Placeholder 4"/>
          <p:cNvSpPr>
            <a:spLocks noGrp="1"/>
          </p:cNvSpPr>
          <p:nvPr>
            <p:ph type="ftr" sz="quarter" idx="15"/>
          </p:nvPr>
        </p:nvSpPr>
        <p:spPr>
          <a:xfrm>
            <a:off x="3962400" y="6299200"/>
            <a:ext cx="3810000" cy="273050"/>
          </a:xfrm>
        </p:spPr>
        <p:txBody>
          <a:bodyPr/>
          <a:lstStyle>
            <a:lvl1pPr algn="l">
              <a:defRPr/>
            </a:lvl1pPr>
          </a:lstStyle>
          <a:p>
            <a:pPr>
              <a:defRPr/>
            </a:pPr>
            <a:endParaRPr lang="en-US"/>
          </a:p>
        </p:txBody>
      </p:sp>
      <p:sp>
        <p:nvSpPr>
          <p:cNvPr id="7" name="Slide Number Placeholder 5"/>
          <p:cNvSpPr>
            <a:spLocks noGrp="1"/>
          </p:cNvSpPr>
          <p:nvPr>
            <p:ph type="sldNum" sz="quarter" idx="16"/>
          </p:nvPr>
        </p:nvSpPr>
        <p:spPr>
          <a:xfrm>
            <a:off x="8264525" y="6311900"/>
            <a:ext cx="685800" cy="265113"/>
          </a:xfrm>
        </p:spPr>
        <p:txBody>
          <a:bodyPr/>
          <a:lstStyle>
            <a:lvl1pPr>
              <a:defRPr sz="1100">
                <a:solidFill>
                  <a:schemeClr val="tx1"/>
                </a:solidFill>
                <a:latin typeface="Rockwell" pitchFamily="18" charset="0"/>
              </a:defRPr>
            </a:lvl1pPr>
          </a:lstStyle>
          <a:p>
            <a:pPr>
              <a:defRPr/>
            </a:pPr>
            <a:fld id="{7F0DC7D1-58A7-4ADF-92E6-5D38965CE75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lIns="45720" tIns="0" rIns="45720" bIns="0" rtlCol="0" anchor="b">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tIns="0" rIns="45720" bIns="0" rtlCol="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1D9CB84-CCAE-48A8-9213-75876F989FCD}"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F1D661-1E8B-4297-B097-A2EECA9BDDD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7F2F1795-46C1-4877-BA6D-0FB3FCB702CC}"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2C29B215-EA0F-4BB1-978C-AFB307D03EA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grpSp>
        <p:nvGrpSpPr>
          <p:cNvPr id="5" name="Group 8"/>
          <p:cNvGrpSpPr>
            <a:grpSpLocks/>
          </p:cNvGrpSpPr>
          <p:nvPr/>
        </p:nvGrpSpPr>
        <p:grpSpPr bwMode="auto">
          <a:xfrm rot="-360000">
            <a:off x="654050" y="444500"/>
            <a:ext cx="5416550" cy="3630613"/>
            <a:chOff x="1524000" y="381000"/>
            <a:chExt cx="3657600" cy="4737978"/>
          </a:xfrm>
        </p:grpSpPr>
        <p:sp>
          <p:nvSpPr>
            <p:cNvPr id="6" name="Rectangle 9"/>
            <p:cNvSpPr/>
            <p:nvPr userDrawn="1"/>
          </p:nvSpPr>
          <p:spPr>
            <a:xfrm>
              <a:off x="1522260" y="380607"/>
              <a:ext cx="3657600" cy="472347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6"/>
          </p:nvPr>
        </p:nvSpPr>
        <p:spPr/>
        <p:txBody>
          <a:bodyPr/>
          <a:lstStyle>
            <a:lvl1pPr>
              <a:defRPr/>
            </a:lvl1pPr>
          </a:lstStyle>
          <a:p>
            <a:pPr>
              <a:defRPr/>
            </a:pPr>
            <a:fld id="{D84E7490-912B-4271-9D55-166BA5AD4613}"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94A27585-898A-4C41-BB40-C86A6125D2F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EF02D414-6EDC-4ED4-9309-09959BA8F717}"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677E49-9E97-469D-8517-CC830CEB629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8" name="Picture 12"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pic>
        <p:nvPicPr>
          <p:cNvPr id="9" name="Picture 11"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10" name="Picture 13"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pPr>
              <a:defRPr/>
            </a:pPr>
            <a:fld id="{170A4071-C22D-408D-9176-A92E649739B3}" type="datetimeFigureOut">
              <a:rPr lang="en-US"/>
              <a:pPr>
                <a:defRPr/>
              </a:pPr>
              <a:t>11/16/2010</a:t>
            </a:fld>
            <a:endParaRPr lang="en-US"/>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A4D6EEE6-B1EA-4994-963E-7A75133F0E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fld id="{0B412FB6-F229-4035-AC31-901774CC6054}"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55045B4A-05E6-43DA-A465-9458663CE5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8.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7.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503238"/>
            <a:ext cx="7313613"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14400" y="1735138"/>
            <a:ext cx="7313613" cy="40560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7662863" y="6315075"/>
            <a:ext cx="1295400" cy="265113"/>
          </a:xfrm>
          <a:prstGeom prst="rect">
            <a:avLst/>
          </a:prstGeom>
        </p:spPr>
        <p:txBody>
          <a:bodyPr vert="horz" lIns="91440" tIns="45720" rIns="91440" bIns="45720" rtlCol="0" anchor="ctr"/>
          <a:lstStyle>
            <a:lvl1pPr algn="r" fontAlgn="auto">
              <a:spcBef>
                <a:spcPts val="0"/>
              </a:spcBef>
              <a:spcAft>
                <a:spcPts val="0"/>
              </a:spcAft>
              <a:defRPr sz="1100">
                <a:solidFill>
                  <a:schemeClr val="tx1"/>
                </a:solidFill>
                <a:latin typeface="Rockwell" pitchFamily="18" charset="0"/>
                <a:cs typeface="+mn-cs"/>
              </a:defRPr>
            </a:lvl1pPr>
          </a:lstStyle>
          <a:p>
            <a:pPr>
              <a:defRPr/>
            </a:pPr>
            <a:fld id="{68087DCF-517B-4BD0-A91F-BD372FFEBA5C}" type="datetimeFigureOut">
              <a:rPr lang="en-US"/>
              <a:pPr>
                <a:defRPr/>
              </a:pPr>
              <a:t>11/16/2010</a:t>
            </a:fld>
            <a:endParaRPr lang="en-US"/>
          </a:p>
        </p:txBody>
      </p:sp>
      <p:sp>
        <p:nvSpPr>
          <p:cNvPr id="5" name="Footer Placeholder 4"/>
          <p:cNvSpPr>
            <a:spLocks noGrp="1"/>
          </p:cNvSpPr>
          <p:nvPr>
            <p:ph type="ftr" sz="quarter" idx="3"/>
          </p:nvPr>
        </p:nvSpPr>
        <p:spPr>
          <a:xfrm>
            <a:off x="3943350" y="6305550"/>
            <a:ext cx="3717925" cy="258763"/>
          </a:xfrm>
          <a:prstGeom prst="rect">
            <a:avLst/>
          </a:prstGeom>
        </p:spPr>
        <p:txBody>
          <a:bodyPr vert="horz" wrap="square" lIns="91440" tIns="45720" rIns="91440" bIns="45720" numCol="1" anchor="ctr" anchorCtr="0" compatLnSpc="1">
            <a:prstTxWarp prst="textNoShape">
              <a:avLst/>
            </a:prstTxWarp>
          </a:bodyPr>
          <a:lstStyle>
            <a:lvl1pPr algn="r">
              <a:defRPr sz="1100">
                <a:latin typeface="Rockwell" pitchFamily="18" charset="0"/>
              </a:defRPr>
            </a:lvl1pPr>
          </a:lstStyle>
          <a:p>
            <a:pPr>
              <a:defRPr/>
            </a:pPr>
            <a:endParaRPr lang="en-US"/>
          </a:p>
        </p:txBody>
      </p:sp>
      <p:sp>
        <p:nvSpPr>
          <p:cNvPr id="6" name="Slide Number Placeholder 5"/>
          <p:cNvSpPr>
            <a:spLocks noGrp="1"/>
          </p:cNvSpPr>
          <p:nvPr>
            <p:ph type="sldNum" sz="quarter" idx="4"/>
          </p:nvPr>
        </p:nvSpPr>
        <p:spPr>
          <a:xfrm>
            <a:off x="7521575" y="5476875"/>
            <a:ext cx="1482725" cy="850900"/>
          </a:xfrm>
          <a:prstGeom prst="rect">
            <a:avLst/>
          </a:prstGeom>
        </p:spPr>
        <p:txBody>
          <a:bodyPr vert="horz" lIns="91440" tIns="45720" rIns="91440" bIns="45720" rtlCol="0" anchor="ctr"/>
          <a:lstStyle>
            <a:lvl1pPr algn="r" fontAlgn="auto">
              <a:spcBef>
                <a:spcPts val="0"/>
              </a:spcBef>
              <a:spcAft>
                <a:spcPts val="0"/>
              </a:spcAft>
              <a:defRPr sz="8200">
                <a:gradFill>
                  <a:gsLst>
                    <a:gs pos="0">
                      <a:schemeClr val="tx1">
                        <a:alpha val="10000"/>
                      </a:schemeClr>
                    </a:gs>
                    <a:gs pos="100000">
                      <a:schemeClr val="tx1">
                        <a:alpha val="10000"/>
                      </a:schemeClr>
                    </a:gs>
                  </a:gsLst>
                  <a:lin ang="5400000" scaled="0"/>
                </a:gradFill>
                <a:latin typeface="Impact" pitchFamily="34" charset="0"/>
                <a:cs typeface="+mn-cs"/>
              </a:defRPr>
            </a:lvl1pPr>
          </a:lstStyle>
          <a:p>
            <a:pPr>
              <a:defRPr/>
            </a:pPr>
            <a:fld id="{70BDA70B-D813-4AD6-93A1-3B024AACBD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88" r:id="rId1"/>
    <p:sldLayoutId id="2147484087" r:id="rId2"/>
    <p:sldLayoutId id="2147484089" r:id="rId3"/>
    <p:sldLayoutId id="2147484090" r:id="rId4"/>
    <p:sldLayoutId id="2147484091" r:id="rId5"/>
    <p:sldLayoutId id="2147484092" r:id="rId6"/>
    <p:sldLayoutId id="2147484086" r:id="rId7"/>
    <p:sldLayoutId id="2147484093" r:id="rId8"/>
    <p:sldLayoutId id="2147484085" r:id="rId9"/>
    <p:sldLayoutId id="2147484084" r:id="rId10"/>
    <p:sldLayoutId id="2147484083" r:id="rId11"/>
    <p:sldLayoutId id="2147484082" r:id="rId12"/>
    <p:sldLayoutId id="2147484081" r:id="rId13"/>
    <p:sldLayoutId id="2147484080" r:id="rId14"/>
    <p:sldLayoutId id="2147484094" r:id="rId15"/>
    <p:sldLayoutId id="2147484095" r:id="rId16"/>
    <p:sldLayoutId id="2147484096" r:id="rId17"/>
    <p:sldLayoutId id="2147484097" r:id="rId18"/>
    <p:sldLayoutId id="2147484098" r:id="rId19"/>
    <p:sldLayoutId id="2147484099" r:id="rId20"/>
    <p:sldLayoutId id="2147484079" r:id="rId21"/>
  </p:sldLayoutIdLst>
  <p:txStyles>
    <p:titleStyle>
      <a:lvl1pPr algn="ctr" rtl="0" eaLnBrk="0" fontAlgn="base" hangingPunct="0">
        <a:spcBef>
          <a:spcPct val="0"/>
        </a:spcBef>
        <a:spcAft>
          <a:spcPct val="0"/>
        </a:spcAft>
        <a:defRPr sz="4600" kern="1200">
          <a:solidFill>
            <a:schemeClr val="tx1"/>
          </a:solidFill>
          <a:latin typeface="+mj-lt"/>
          <a:ea typeface="+mj-ea"/>
          <a:cs typeface="+mj-cs"/>
        </a:defRPr>
      </a:lvl1pPr>
      <a:lvl2pPr algn="ctr" rtl="0" eaLnBrk="0" fontAlgn="base" hangingPunct="0">
        <a:spcBef>
          <a:spcPct val="0"/>
        </a:spcBef>
        <a:spcAft>
          <a:spcPct val="0"/>
        </a:spcAft>
        <a:defRPr sz="4600">
          <a:solidFill>
            <a:schemeClr val="tx1"/>
          </a:solidFill>
          <a:latin typeface="Goudy Old Style" pitchFamily="18" charset="0"/>
        </a:defRPr>
      </a:lvl2pPr>
      <a:lvl3pPr algn="ctr" rtl="0" eaLnBrk="0" fontAlgn="base" hangingPunct="0">
        <a:spcBef>
          <a:spcPct val="0"/>
        </a:spcBef>
        <a:spcAft>
          <a:spcPct val="0"/>
        </a:spcAft>
        <a:defRPr sz="4600">
          <a:solidFill>
            <a:schemeClr val="tx1"/>
          </a:solidFill>
          <a:latin typeface="Goudy Old Style" pitchFamily="18" charset="0"/>
        </a:defRPr>
      </a:lvl3pPr>
      <a:lvl4pPr algn="ctr" rtl="0" eaLnBrk="0" fontAlgn="base" hangingPunct="0">
        <a:spcBef>
          <a:spcPct val="0"/>
        </a:spcBef>
        <a:spcAft>
          <a:spcPct val="0"/>
        </a:spcAft>
        <a:defRPr sz="4600">
          <a:solidFill>
            <a:schemeClr val="tx1"/>
          </a:solidFill>
          <a:latin typeface="Goudy Old Style" pitchFamily="18" charset="0"/>
        </a:defRPr>
      </a:lvl4pPr>
      <a:lvl5pPr algn="ctr" rtl="0" eaLnBrk="0" fontAlgn="base" hangingPunct="0">
        <a:spcBef>
          <a:spcPct val="0"/>
        </a:spcBef>
        <a:spcAft>
          <a:spcPct val="0"/>
        </a:spcAft>
        <a:defRPr sz="4600">
          <a:solidFill>
            <a:schemeClr val="tx1"/>
          </a:solidFill>
          <a:latin typeface="Goudy Old Style" pitchFamily="18" charset="0"/>
        </a:defRPr>
      </a:lvl5pPr>
      <a:lvl6pPr marL="457200" algn="ctr" rtl="0" fontAlgn="base">
        <a:spcBef>
          <a:spcPct val="0"/>
        </a:spcBef>
        <a:spcAft>
          <a:spcPct val="0"/>
        </a:spcAft>
        <a:defRPr sz="4600">
          <a:solidFill>
            <a:schemeClr val="tx1"/>
          </a:solidFill>
          <a:latin typeface="Goudy Old Style" pitchFamily="18" charset="0"/>
        </a:defRPr>
      </a:lvl6pPr>
      <a:lvl7pPr marL="914400" algn="ctr" rtl="0" fontAlgn="base">
        <a:spcBef>
          <a:spcPct val="0"/>
        </a:spcBef>
        <a:spcAft>
          <a:spcPct val="0"/>
        </a:spcAft>
        <a:defRPr sz="4600">
          <a:solidFill>
            <a:schemeClr val="tx1"/>
          </a:solidFill>
          <a:latin typeface="Goudy Old Style" pitchFamily="18" charset="0"/>
        </a:defRPr>
      </a:lvl7pPr>
      <a:lvl8pPr marL="1371600" algn="ctr" rtl="0" fontAlgn="base">
        <a:spcBef>
          <a:spcPct val="0"/>
        </a:spcBef>
        <a:spcAft>
          <a:spcPct val="0"/>
        </a:spcAft>
        <a:defRPr sz="4600">
          <a:solidFill>
            <a:schemeClr val="tx1"/>
          </a:solidFill>
          <a:latin typeface="Goudy Old Style" pitchFamily="18" charset="0"/>
        </a:defRPr>
      </a:lvl8pPr>
      <a:lvl9pPr marL="1828800" algn="ctr" rtl="0" fontAlgn="base">
        <a:spcBef>
          <a:spcPct val="0"/>
        </a:spcBef>
        <a:spcAft>
          <a:spcPct val="0"/>
        </a:spcAft>
        <a:defRPr sz="4600">
          <a:solidFill>
            <a:schemeClr val="tx1"/>
          </a:solidFill>
          <a:latin typeface="Goudy Old Style" pitchFamily="18" charset="0"/>
        </a:defRPr>
      </a:lvl9pPr>
    </p:titleStyle>
    <p:bodyStyle>
      <a:lvl1pPr marL="463550" indent="-463550" algn="l" rtl="0" eaLnBrk="0" fontAlgn="base" hangingPunct="0">
        <a:spcBef>
          <a:spcPts val="2000"/>
        </a:spcBef>
        <a:spcAft>
          <a:spcPct val="0"/>
        </a:spcAft>
        <a:buSzPct val="90000"/>
        <a:buBlip>
          <a:blip r:embed="rId23"/>
        </a:buBlip>
        <a:defRPr sz="2400" kern="1200">
          <a:solidFill>
            <a:schemeClr val="tx1"/>
          </a:solidFill>
          <a:latin typeface="+mn-lt"/>
          <a:ea typeface="+mn-ea"/>
          <a:cs typeface="+mn-cs"/>
        </a:defRPr>
      </a:lvl1pPr>
      <a:lvl2pPr marL="914400" indent="-457200" algn="l" rtl="0" eaLnBrk="0" fontAlgn="base" hangingPunct="0">
        <a:spcBef>
          <a:spcPts val="600"/>
        </a:spcBef>
        <a:spcAft>
          <a:spcPct val="0"/>
        </a:spcAft>
        <a:buSzPct val="90000"/>
        <a:buBlip>
          <a:blip r:embed="rId24"/>
        </a:buBlip>
        <a:defRPr sz="2200" kern="1200">
          <a:solidFill>
            <a:schemeClr val="tx1"/>
          </a:solidFill>
          <a:latin typeface="+mn-lt"/>
          <a:ea typeface="+mn-ea"/>
          <a:cs typeface="+mn-cs"/>
        </a:defRPr>
      </a:lvl2pPr>
      <a:lvl3pPr marL="1255713"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3pPr>
      <a:lvl4pPr marL="1597025"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4pPr>
      <a:lvl5pPr marL="1938338" indent="-341313" algn="l" rtl="0" eaLnBrk="0" fontAlgn="base" hangingPunct="0">
        <a:spcBef>
          <a:spcPts val="600"/>
        </a:spcBef>
        <a:spcAft>
          <a:spcPct val="0"/>
        </a:spcAft>
        <a:buSzPct val="90000"/>
        <a:buBlip>
          <a:blip r:embed="rId25"/>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online-review-project.wikispaces.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vss2010.wikispaces.com/file/view/Project_Timeline.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a:xfrm>
            <a:off x="2730500" y="622300"/>
            <a:ext cx="5981700" cy="3886200"/>
          </a:xfrm>
        </p:spPr>
        <p:txBody>
          <a:bodyPr/>
          <a:lstStyle/>
          <a:p>
            <a:pPr algn="r"/>
            <a:r>
              <a:rPr lang="en-US" smtClean="0">
                <a:latin typeface="Arial Black" pitchFamily="34" charset="0"/>
              </a:rPr>
              <a:t>Enhancing quality in K-12 online learning: </a:t>
            </a:r>
            <a:r>
              <a:rPr lang="en-US" smtClean="0">
                <a:latin typeface="Arial" charset="0"/>
              </a:rPr>
              <a:t>Course reviewing through a project-based partnership</a:t>
            </a:r>
            <a:endParaRPr lang="en-US" sz="2400" i="1" smtClean="0">
              <a:latin typeface="Calibri" pitchFamily="34" charset="0"/>
            </a:endParaRPr>
          </a:p>
        </p:txBody>
      </p:sp>
      <p:sp>
        <p:nvSpPr>
          <p:cNvPr id="24578" name="Text Box 4"/>
          <p:cNvSpPr txBox="1">
            <a:spLocks noChangeArrowheads="1"/>
          </p:cNvSpPr>
          <p:nvPr/>
        </p:nvSpPr>
        <p:spPr bwMode="auto">
          <a:xfrm>
            <a:off x="2108200" y="5791200"/>
            <a:ext cx="6805613" cy="822325"/>
          </a:xfrm>
          <a:prstGeom prst="rect">
            <a:avLst/>
          </a:prstGeom>
          <a:noFill/>
          <a:ln w="9525">
            <a:noFill/>
            <a:miter lim="800000"/>
            <a:headEnd/>
            <a:tailEnd/>
          </a:ln>
        </p:spPr>
        <p:txBody>
          <a:bodyPr>
            <a:spAutoFit/>
          </a:bodyPr>
          <a:lstStyle/>
          <a:p>
            <a:pPr algn="r" defTabSz="914400">
              <a:spcBef>
                <a:spcPct val="50000"/>
              </a:spcBef>
            </a:pPr>
            <a:r>
              <a:rPr lang="en-US" sz="2400"/>
              <a:t>Jason Huett, Kim Huett, Steve Thompson, Aaryn Schmuhl, Justin Castile, and Sharon Synan</a:t>
            </a:r>
          </a:p>
        </p:txBody>
      </p:sp>
      <p:sp>
        <p:nvSpPr>
          <p:cNvPr id="24579" name="Text Box 5"/>
          <p:cNvSpPr txBox="1">
            <a:spLocks noChangeArrowheads="1"/>
          </p:cNvSpPr>
          <p:nvPr/>
        </p:nvSpPr>
        <p:spPr bwMode="auto">
          <a:xfrm>
            <a:off x="3224213" y="4889500"/>
            <a:ext cx="5689600" cy="457200"/>
          </a:xfrm>
          <a:prstGeom prst="rect">
            <a:avLst/>
          </a:prstGeom>
          <a:noFill/>
          <a:ln w="9525">
            <a:noFill/>
            <a:miter lim="800000"/>
            <a:headEnd/>
            <a:tailEnd/>
          </a:ln>
        </p:spPr>
        <p:txBody>
          <a:bodyPr>
            <a:spAutoFit/>
          </a:bodyPr>
          <a:lstStyle/>
          <a:p>
            <a:pPr defTabSz="914400">
              <a:spcBef>
                <a:spcPct val="50000"/>
              </a:spcBef>
            </a:pPr>
            <a:r>
              <a:rPr lang="en-US" sz="2400">
                <a:latin typeface="Arial Black" pitchFamily="34" charset="0"/>
              </a:rPr>
              <a:t>Virtual School Symposium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p:txBody>
          <a:bodyPr/>
          <a:lstStyle/>
          <a:p>
            <a:pPr algn="l" eaLnBrk="1" hangingPunct="1"/>
            <a:r>
              <a:rPr lang="en-US" sz="4400" smtClean="0">
                <a:latin typeface="Arial Black" pitchFamily="34" charset="0"/>
              </a:rPr>
              <a:t>2.D.1.a</a:t>
            </a:r>
            <a:r>
              <a:rPr lang="en-US" sz="3200" smtClean="0">
                <a:latin typeface="Arial Black" pitchFamily="34" charset="0"/>
              </a:rPr>
              <a:t>    </a:t>
            </a:r>
            <a:r>
              <a:rPr lang="en-US" sz="4000" smtClean="0">
                <a:latin typeface="Arial Black" pitchFamily="34" charset="0"/>
              </a:rPr>
              <a:t>GPS Content Alignment Instrument</a:t>
            </a:r>
            <a:r>
              <a:rPr lang="en-US" sz="3600" i="1" smtClean="0">
                <a:latin typeface="Arial Black" pitchFamily="34" charset="0"/>
              </a:rPr>
              <a:t> </a:t>
            </a:r>
          </a:p>
        </p:txBody>
      </p:sp>
      <p:sp>
        <p:nvSpPr>
          <p:cNvPr id="43010" name="Rectangle 3"/>
          <p:cNvSpPr>
            <a:spLocks noGrp="1"/>
          </p:cNvSpPr>
          <p:nvPr>
            <p:ph type="body" sz="half" idx="1"/>
          </p:nvPr>
        </p:nvSpPr>
        <p:spPr/>
        <p:txBody>
          <a:bodyPr/>
          <a:lstStyle/>
          <a:p>
            <a:pPr eaLnBrk="1" hangingPunct="1">
              <a:buFontTx/>
              <a:buNone/>
            </a:pPr>
            <a:endParaRPr lang="en-US" sz="2000" smtClean="0"/>
          </a:p>
          <a:p>
            <a:pPr eaLnBrk="1" hangingPunct="1">
              <a:buFontTx/>
              <a:buNone/>
            </a:pPr>
            <a:endParaRPr lang="en-US" sz="2000" smtClean="0"/>
          </a:p>
        </p:txBody>
      </p:sp>
      <p:graphicFrame>
        <p:nvGraphicFramePr>
          <p:cNvPr id="122923" name="Group 43"/>
          <p:cNvGraphicFramePr>
            <a:graphicFrameLocks noGrp="1"/>
          </p:cNvGraphicFramePr>
          <p:nvPr>
            <p:ph sz="half" idx="2"/>
          </p:nvPr>
        </p:nvGraphicFramePr>
        <p:xfrm>
          <a:off x="1092200" y="3076575"/>
          <a:ext cx="6600825" cy="1616075"/>
        </p:xfrm>
        <a:graphic>
          <a:graphicData uri="http://schemas.openxmlformats.org/drawingml/2006/table">
            <a:tbl>
              <a:tblPr/>
              <a:tblGrid>
                <a:gridCol w="3302000"/>
                <a:gridCol w="3298825"/>
              </a:tblGrid>
              <a:tr h="10144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MSAGED6-2: Students will express an understanding of the history of American agriculture.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a) Specify and explain the role of agriculture in the formation of the 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43019" name="Text Box 30"/>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43020" name="Text Box 40"/>
          <p:cNvSpPr txBox="1">
            <a:spLocks noChangeArrowheads="1"/>
          </p:cNvSpPr>
          <p:nvPr/>
        </p:nvSpPr>
        <p:spPr bwMode="auto">
          <a:xfrm>
            <a:off x="635000" y="2006600"/>
            <a:ext cx="4775200" cy="366713"/>
          </a:xfrm>
          <a:prstGeom prst="rect">
            <a:avLst/>
          </a:prstGeom>
          <a:noFill/>
          <a:ln w="9525">
            <a:noFill/>
            <a:miter lim="800000"/>
            <a:headEnd/>
            <a:tailEnd/>
          </a:ln>
        </p:spPr>
        <p:txBody>
          <a:bodyPr>
            <a:spAutoFit/>
          </a:bodyPr>
          <a:lstStyle/>
          <a:p>
            <a:pPr defTabSz="914400">
              <a:spcBef>
                <a:spcPct val="50000"/>
              </a:spcBef>
            </a:pPr>
            <a:r>
              <a:rPr lang="en-US"/>
              <a:t>For each standard and element (criterion)…</a:t>
            </a:r>
          </a:p>
        </p:txBody>
      </p:sp>
      <p:sp>
        <p:nvSpPr>
          <p:cNvPr id="43021" name="Text Box 41"/>
          <p:cNvSpPr txBox="1">
            <a:spLocks noChangeArrowheads="1"/>
          </p:cNvSpPr>
          <p:nvPr/>
        </p:nvSpPr>
        <p:spPr bwMode="auto">
          <a:xfrm>
            <a:off x="2794000" y="5332413"/>
            <a:ext cx="6689725" cy="915987"/>
          </a:xfrm>
          <a:prstGeom prst="rect">
            <a:avLst/>
          </a:prstGeom>
          <a:noFill/>
          <a:ln w="9525">
            <a:noFill/>
            <a:miter lim="800000"/>
            <a:headEnd/>
            <a:tailEnd/>
          </a:ln>
        </p:spPr>
        <p:txBody>
          <a:bodyPr>
            <a:spAutoFit/>
          </a:bodyPr>
          <a:lstStyle/>
          <a:p>
            <a:pPr>
              <a:spcBef>
                <a:spcPct val="50000"/>
              </a:spcBef>
            </a:pPr>
            <a:r>
              <a:rPr lang="en-US"/>
              <a:t>…reviewers would indicate whether the course covered the standard, and if at the appropriate level of Bloom’s Revised Taxonomy.</a:t>
            </a:r>
          </a:p>
        </p:txBody>
      </p:sp>
      <p:sp>
        <p:nvSpPr>
          <p:cNvPr id="43022" name="Text Box 44"/>
          <p:cNvSpPr txBox="1">
            <a:spLocks noChangeArrowheads="1"/>
          </p:cNvSpPr>
          <p:nvPr/>
        </p:nvSpPr>
        <p:spPr bwMode="auto">
          <a:xfrm rot="875110">
            <a:off x="6323013" y="2474913"/>
            <a:ext cx="1905000" cy="641350"/>
          </a:xfrm>
          <a:prstGeom prst="rect">
            <a:avLst/>
          </a:prstGeom>
          <a:noFill/>
          <a:ln w="9525">
            <a:noFill/>
            <a:miter lim="800000"/>
            <a:headEnd/>
            <a:tailEnd/>
          </a:ln>
        </p:spPr>
        <p:txBody>
          <a:bodyPr>
            <a:spAutoFit/>
          </a:bodyPr>
          <a:lstStyle/>
          <a:p>
            <a:pPr defTabSz="914400">
              <a:spcBef>
                <a:spcPct val="50000"/>
              </a:spcBef>
            </a:pPr>
            <a:r>
              <a:rPr lang="en-US">
                <a:solidFill>
                  <a:schemeClr val="accent1"/>
                </a:solidFill>
                <a:latin typeface="Arial Black" pitchFamily="34" charset="0"/>
              </a:rPr>
              <a:t>“Understand” Level</a:t>
            </a:r>
          </a:p>
        </p:txBody>
      </p:sp>
      <p:sp>
        <p:nvSpPr>
          <p:cNvPr id="43023" name="Rectangle 45"/>
          <p:cNvSpPr>
            <a:spLocks noChangeArrowheads="1"/>
          </p:cNvSpPr>
          <p:nvPr/>
        </p:nvSpPr>
        <p:spPr bwMode="auto">
          <a:xfrm>
            <a:off x="6642100" y="2108200"/>
            <a:ext cx="184150" cy="366713"/>
          </a:xfrm>
          <a:prstGeom prst="rect">
            <a:avLst/>
          </a:prstGeom>
          <a:noFill/>
          <a:ln w="9525">
            <a:noFill/>
            <a:miter lim="800000"/>
            <a:headEnd/>
            <a:tailEnd/>
          </a:ln>
        </p:spPr>
        <p:txBody>
          <a:bodyPr wrap="none">
            <a:spAutoFit/>
          </a:bodyPr>
          <a:lstStyle/>
          <a:p>
            <a:pPr defTabSz="914400">
              <a:spcBef>
                <a:spcPct val="50000"/>
              </a:spcBef>
            </a:pPr>
            <a:endParaRPr lang="en-US">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382588" y="503238"/>
            <a:ext cx="8407400" cy="868362"/>
          </a:xfrm>
        </p:spPr>
        <p:txBody>
          <a:bodyPr/>
          <a:lstStyle/>
          <a:p>
            <a:pPr algn="l" eaLnBrk="1" hangingPunct="1"/>
            <a:r>
              <a:rPr lang="en-US" sz="4400" smtClean="0">
                <a:latin typeface="Arial Black" pitchFamily="34" charset="0"/>
              </a:rPr>
              <a:t>2.D.1.b</a:t>
            </a:r>
            <a:r>
              <a:rPr lang="en-US" sz="4000" smtClean="0">
                <a:latin typeface="Arial Black" pitchFamily="34" charset="0"/>
              </a:rPr>
              <a:t> National Standards of Quality for Online Learning </a:t>
            </a:r>
            <a:endParaRPr lang="en-US" sz="4000" i="1" smtClean="0">
              <a:latin typeface="Arial Black" pitchFamily="34" charset="0"/>
            </a:endParaRPr>
          </a:p>
        </p:txBody>
      </p:sp>
      <p:sp>
        <p:nvSpPr>
          <p:cNvPr id="45058" name="Rectangle 3"/>
          <p:cNvSpPr>
            <a:spLocks noGrp="1"/>
          </p:cNvSpPr>
          <p:nvPr>
            <p:ph type="body" sz="half" idx="1"/>
          </p:nvPr>
        </p:nvSpPr>
        <p:spPr/>
        <p:txBody>
          <a:bodyPr/>
          <a:lstStyle/>
          <a:p>
            <a:pPr eaLnBrk="1" hangingPunct="1">
              <a:buFontTx/>
              <a:buNone/>
            </a:pPr>
            <a:endParaRPr lang="en-US" sz="2000" smtClean="0"/>
          </a:p>
          <a:p>
            <a:pPr eaLnBrk="1" hangingPunct="1">
              <a:buFontTx/>
              <a:buNone/>
            </a:pPr>
            <a:endParaRPr lang="en-US" sz="2000" smtClean="0"/>
          </a:p>
        </p:txBody>
      </p:sp>
      <p:sp>
        <p:nvSpPr>
          <p:cNvPr id="45059" name="Text Box 1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graphicFrame>
        <p:nvGraphicFramePr>
          <p:cNvPr id="125009" name="Group 81"/>
          <p:cNvGraphicFramePr>
            <a:graphicFrameLocks noGrp="1"/>
          </p:cNvGraphicFramePr>
          <p:nvPr>
            <p:ph sz="half" idx="2"/>
          </p:nvPr>
        </p:nvGraphicFramePr>
        <p:xfrm>
          <a:off x="384175" y="1735138"/>
          <a:ext cx="8218488" cy="4205287"/>
        </p:xfrm>
        <a:graphic>
          <a:graphicData uri="http://schemas.openxmlformats.org/drawingml/2006/table">
            <a:tbl>
              <a:tblPr/>
              <a:tblGrid>
                <a:gridCol w="2935288"/>
                <a:gridCol w="5283200"/>
              </a:tblGrid>
              <a:tr h="4238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Standard </a:t>
                      </a:r>
                      <a:r>
                        <a:rPr kumimoji="0" lang="en-US" sz="2000" b="0" i="0" u="none" strike="noStrike" cap="none" normalizeH="0" baseline="0" smtClean="0">
                          <a:ln>
                            <a:noFill/>
                          </a:ln>
                          <a:solidFill>
                            <a:schemeClr val="tx1"/>
                          </a:solidFill>
                          <a:effectLst/>
                          <a:latin typeface="Arial" charset="0"/>
                        </a:rPr>
                        <a:t>(# criteria)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Example Criterion from Standard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889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Content (12)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A4. The course content and assignments are of sufficient rigor, depth, and breadth to teach the standards being addressed.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Instructional Design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B2. The course is organized into units and lessons.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223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Student Assessment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C3. Ongoing and frequent assessments are conducted to verify each student’s readiness for the next lesson.</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Technology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D7. The course utilizes appropriate content-specific tools and software.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21</a:t>
                      </a:r>
                      <a:r>
                        <a:rPr kumimoji="0" lang="en-US" sz="2000" b="0" i="0" u="none" strike="noStrike" cap="none" normalizeH="0" baseline="30000" smtClean="0">
                          <a:ln>
                            <a:noFill/>
                          </a:ln>
                          <a:solidFill>
                            <a:schemeClr val="tx1"/>
                          </a:solidFill>
                          <a:effectLst/>
                          <a:latin typeface="Arial" charset="0"/>
                        </a:rPr>
                        <a:t>st</a:t>
                      </a:r>
                      <a:r>
                        <a:rPr kumimoji="0" lang="en-US" sz="2000" b="0" i="0" u="none" strike="noStrike" cap="none" normalizeH="0" baseline="0" smtClean="0">
                          <a:ln>
                            <a:noFill/>
                          </a:ln>
                          <a:solidFill>
                            <a:schemeClr val="tx1"/>
                          </a:solidFill>
                          <a:effectLst/>
                          <a:latin typeface="Arial" charset="0"/>
                        </a:rPr>
                        <a:t> Century Skills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F1. The course intentionally emphasizes 21st century skills in the course….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45083" name="Text Box 82"/>
          <p:cNvSpPr txBox="1">
            <a:spLocks noChangeArrowheads="1"/>
          </p:cNvSpPr>
          <p:nvPr/>
        </p:nvSpPr>
        <p:spPr bwMode="auto">
          <a:xfrm>
            <a:off x="720725" y="6015038"/>
            <a:ext cx="7545388" cy="366712"/>
          </a:xfrm>
          <a:prstGeom prst="rect">
            <a:avLst/>
          </a:prstGeom>
          <a:noFill/>
          <a:ln w="9525">
            <a:noFill/>
            <a:miter lim="800000"/>
            <a:headEnd/>
            <a:tailEnd/>
          </a:ln>
        </p:spPr>
        <p:txBody>
          <a:bodyPr>
            <a:spAutoFit/>
          </a:bodyPr>
          <a:lstStyle/>
          <a:p>
            <a:pPr defTabSz="914400">
              <a:spcBef>
                <a:spcPct val="50000"/>
              </a:spcBef>
            </a:pPr>
            <a:r>
              <a:rPr lang="en-US"/>
              <a:t>Instrument uses a scale from 0 (absent) to 4 (no improvement needed).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algn="l" eaLnBrk="1" hangingPunct="1"/>
            <a:r>
              <a:rPr lang="en-US" sz="4400" smtClean="0">
                <a:latin typeface="Arial Black" pitchFamily="34" charset="0"/>
              </a:rPr>
              <a:t>2.D.2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7106" name="Rectangle 3"/>
          <p:cNvSpPr>
            <a:spLocks noGrp="1"/>
          </p:cNvSpPr>
          <p:nvPr>
            <p:ph type="body" idx="1"/>
          </p:nvPr>
        </p:nvSpPr>
        <p:spPr>
          <a:xfrm>
            <a:off x="914400" y="1752600"/>
            <a:ext cx="7313613" cy="4038600"/>
          </a:xfrm>
        </p:spPr>
        <p:txBody>
          <a:bodyPr/>
          <a:lstStyle/>
          <a:p>
            <a:pPr eaLnBrk="1" hangingPunct="1">
              <a:lnSpc>
                <a:spcPct val="90000"/>
              </a:lnSpc>
              <a:buSzPct val="120000"/>
              <a:buFont typeface="Wingdings" pitchFamily="2" charset="2"/>
              <a:buNone/>
            </a:pPr>
            <a:r>
              <a:rPr lang="en-US" sz="3600" b="1" smtClean="0">
                <a:latin typeface="Arial" charset="0"/>
              </a:rPr>
              <a:t>Phase 2 – social processing</a:t>
            </a:r>
          </a:p>
          <a:p>
            <a:pPr eaLnBrk="1" hangingPunct="1">
              <a:lnSpc>
                <a:spcPct val="90000"/>
              </a:lnSpc>
              <a:buSzPct val="120000"/>
              <a:buFont typeface="Wingdings" pitchFamily="2" charset="2"/>
              <a:buChar char="§"/>
            </a:pPr>
            <a:r>
              <a:rPr lang="en-US" sz="3200" smtClean="0">
                <a:latin typeface="Arial" charset="0"/>
              </a:rPr>
              <a:t>Reviewers study groupmates’ Phase 1 feedback on same course.</a:t>
            </a:r>
          </a:p>
          <a:p>
            <a:pPr eaLnBrk="1" hangingPunct="1">
              <a:lnSpc>
                <a:spcPct val="90000"/>
              </a:lnSpc>
              <a:buSzPct val="120000"/>
              <a:buFont typeface="Wingdings" pitchFamily="2" charset="2"/>
              <a:buChar char="§"/>
            </a:pPr>
            <a:r>
              <a:rPr lang="en-US" sz="3200" smtClean="0">
                <a:latin typeface="Arial" charset="0"/>
              </a:rPr>
              <a:t>Reviewers discuss findings with group.</a:t>
            </a:r>
          </a:p>
          <a:p>
            <a:pPr eaLnBrk="1" hangingPunct="1">
              <a:lnSpc>
                <a:spcPct val="90000"/>
              </a:lnSpc>
              <a:buSzPct val="120000"/>
              <a:buFont typeface="Wingdings" pitchFamily="2" charset="2"/>
              <a:buChar char="§"/>
            </a:pPr>
            <a:r>
              <a:rPr lang="en-US" sz="3200" smtClean="0">
                <a:latin typeface="Arial" charset="0"/>
              </a:rPr>
              <a:t>Reviewers adjust individual Phase 1 documents on wiki, as needed.</a:t>
            </a:r>
          </a:p>
          <a:p>
            <a:pPr eaLnBrk="1" hangingPunct="1">
              <a:lnSpc>
                <a:spcPct val="90000"/>
              </a:lnSpc>
              <a:buSzPct val="120000"/>
              <a:buFont typeface="Wingdings" pitchFamily="2" charset="2"/>
              <a:buNone/>
            </a:pPr>
            <a:endParaRPr lang="en-US" sz="3200" smtClean="0">
              <a:latin typeface="Arial" charset="0"/>
            </a:endParaRPr>
          </a:p>
          <a:p>
            <a:pPr eaLnBrk="1" hangingPunct="1">
              <a:lnSpc>
                <a:spcPct val="90000"/>
              </a:lnSpc>
              <a:buSzPct val="120000"/>
              <a:buFont typeface="Wingdings" pitchFamily="2" charset="2"/>
              <a:buNone/>
            </a:pPr>
            <a:endParaRPr lang="en-US" sz="3200" smtClean="0">
              <a:latin typeface="Arial" charset="0"/>
            </a:endParaRPr>
          </a:p>
          <a:p>
            <a:pPr lvl="1" eaLnBrk="1" hangingPunct="1">
              <a:lnSpc>
                <a:spcPct val="90000"/>
              </a:lnSpc>
              <a:buSzPct val="120000"/>
              <a:buFont typeface="Wingdings" pitchFamily="2" charset="2"/>
              <a:buChar char="§"/>
            </a:pPr>
            <a:endParaRPr lang="en-US" sz="3100" smtClean="0">
              <a:latin typeface="Arial" charset="0"/>
            </a:endParaRPr>
          </a:p>
        </p:txBody>
      </p:sp>
      <p:sp>
        <p:nvSpPr>
          <p:cNvPr id="47107"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p:txBody>
          <a:bodyPr/>
          <a:lstStyle/>
          <a:p>
            <a:pPr algn="l" eaLnBrk="1" hangingPunct="1"/>
            <a:r>
              <a:rPr lang="en-US" sz="4400" smtClean="0">
                <a:latin typeface="Arial Black" pitchFamily="34" charset="0"/>
              </a:rPr>
              <a:t>2.D.3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9154" name="Rectangle 3"/>
          <p:cNvSpPr>
            <a:spLocks noGrp="1"/>
          </p:cNvSpPr>
          <p:nvPr>
            <p:ph type="body" idx="1"/>
          </p:nvPr>
        </p:nvSpPr>
        <p:spPr>
          <a:xfrm>
            <a:off x="914400" y="1752600"/>
            <a:ext cx="7632700" cy="4629150"/>
          </a:xfrm>
        </p:spPr>
        <p:txBody>
          <a:bodyPr/>
          <a:lstStyle/>
          <a:p>
            <a:pPr eaLnBrk="1" hangingPunct="1">
              <a:lnSpc>
                <a:spcPct val="80000"/>
              </a:lnSpc>
              <a:buSzPct val="120000"/>
              <a:buFont typeface="Wingdings" pitchFamily="2" charset="2"/>
              <a:buNone/>
            </a:pPr>
            <a:r>
              <a:rPr lang="en-US" sz="3600" b="1" smtClean="0">
                <a:latin typeface="Arial" charset="0"/>
              </a:rPr>
              <a:t>Phase 3 – synthesizing &amp; presenting</a:t>
            </a:r>
          </a:p>
          <a:p>
            <a:pPr eaLnBrk="1" hangingPunct="1">
              <a:lnSpc>
                <a:spcPct val="80000"/>
              </a:lnSpc>
              <a:buSzPct val="120000"/>
              <a:buFont typeface="Wingdings" pitchFamily="2" charset="2"/>
              <a:buChar char="§"/>
            </a:pPr>
            <a:r>
              <a:rPr lang="en-US" smtClean="0">
                <a:latin typeface="Arial" charset="0"/>
              </a:rPr>
              <a:t>Reviewers analyze their Phase 2 discussions and identify themes related to these four areas:</a:t>
            </a:r>
          </a:p>
          <a:p>
            <a:pPr lvl="1" eaLnBrk="1" hangingPunct="1">
              <a:lnSpc>
                <a:spcPct val="80000"/>
              </a:lnSpc>
              <a:buSzPct val="120000"/>
              <a:buFont typeface="Wingdings" pitchFamily="2" charset="2"/>
              <a:buChar char="§"/>
            </a:pPr>
            <a:r>
              <a:rPr lang="en-US" sz="2400" smtClean="0">
                <a:latin typeface="Arial" charset="0"/>
              </a:rPr>
              <a:t>Content</a:t>
            </a:r>
          </a:p>
          <a:p>
            <a:pPr lvl="1" eaLnBrk="1" hangingPunct="1">
              <a:lnSpc>
                <a:spcPct val="80000"/>
              </a:lnSpc>
              <a:buSzPct val="120000"/>
              <a:buFont typeface="Wingdings" pitchFamily="2" charset="2"/>
              <a:buChar char="§"/>
            </a:pPr>
            <a:r>
              <a:rPr lang="en-US" sz="2400" smtClean="0">
                <a:latin typeface="Arial" charset="0"/>
              </a:rPr>
              <a:t>Instructional Design</a:t>
            </a:r>
          </a:p>
          <a:p>
            <a:pPr lvl="1" eaLnBrk="1" hangingPunct="1">
              <a:lnSpc>
                <a:spcPct val="80000"/>
              </a:lnSpc>
              <a:buSzPct val="120000"/>
              <a:buFont typeface="Wingdings" pitchFamily="2" charset="2"/>
              <a:buChar char="§"/>
            </a:pPr>
            <a:r>
              <a:rPr lang="en-US" sz="2400" smtClean="0">
                <a:latin typeface="Arial" charset="0"/>
              </a:rPr>
              <a:t>Student Assessment</a:t>
            </a:r>
          </a:p>
          <a:p>
            <a:pPr lvl="1" eaLnBrk="1" hangingPunct="1">
              <a:lnSpc>
                <a:spcPct val="80000"/>
              </a:lnSpc>
              <a:buSzPct val="120000"/>
              <a:buFont typeface="Wingdings" pitchFamily="2" charset="2"/>
              <a:buChar char="§"/>
            </a:pPr>
            <a:r>
              <a:rPr lang="en-US" sz="2400" smtClean="0">
                <a:latin typeface="Arial" charset="0"/>
              </a:rPr>
              <a:t>Technology &amp; 21</a:t>
            </a:r>
            <a:r>
              <a:rPr lang="en-US" sz="2400" baseline="30000" smtClean="0">
                <a:latin typeface="Arial" charset="0"/>
              </a:rPr>
              <a:t>st</a:t>
            </a:r>
            <a:r>
              <a:rPr lang="en-US" sz="2400" smtClean="0">
                <a:latin typeface="Arial" charset="0"/>
              </a:rPr>
              <a:t> Century Skills</a:t>
            </a:r>
          </a:p>
          <a:p>
            <a:pPr eaLnBrk="1" hangingPunct="1">
              <a:lnSpc>
                <a:spcPct val="80000"/>
              </a:lnSpc>
              <a:buSzPct val="120000"/>
              <a:buFont typeface="Wingdings" pitchFamily="2" charset="2"/>
              <a:buChar char="§"/>
            </a:pPr>
            <a:r>
              <a:rPr lang="en-US" smtClean="0">
                <a:latin typeface="Arial" charset="0"/>
              </a:rPr>
              <a:t>Reviewers create an online audiovisual presentation to share synthesis with client (using </a:t>
            </a:r>
            <a:r>
              <a:rPr lang="en-US" i="1" smtClean="0">
                <a:latin typeface="Arial" charset="0"/>
              </a:rPr>
              <a:t>VoiceThread</a:t>
            </a:r>
            <a:r>
              <a:rPr lang="en-US" smtClean="0">
                <a:latin typeface="Arial" charset="0"/>
              </a:rPr>
              <a:t>).</a:t>
            </a:r>
          </a:p>
          <a:p>
            <a:pPr eaLnBrk="1" hangingPunct="1">
              <a:lnSpc>
                <a:spcPct val="80000"/>
              </a:lnSpc>
              <a:buSzPct val="120000"/>
              <a:buFont typeface="Wingdings" pitchFamily="2" charset="2"/>
              <a:buNone/>
            </a:pPr>
            <a:endParaRPr lang="en-US" smtClean="0">
              <a:latin typeface="Arial" charset="0"/>
            </a:endParaRPr>
          </a:p>
          <a:p>
            <a:pPr eaLnBrk="1" hangingPunct="1">
              <a:lnSpc>
                <a:spcPct val="80000"/>
              </a:lnSpc>
              <a:buSzPct val="120000"/>
              <a:buFont typeface="Wingdings" pitchFamily="2" charset="2"/>
              <a:buNone/>
            </a:pPr>
            <a:endParaRPr lang="en-US" smtClean="0">
              <a:latin typeface="Arial" charset="0"/>
            </a:endParaRPr>
          </a:p>
          <a:p>
            <a:pPr lvl="1" eaLnBrk="1" hangingPunct="1">
              <a:lnSpc>
                <a:spcPct val="80000"/>
              </a:lnSpc>
              <a:buSzPct val="120000"/>
              <a:buFont typeface="Wingdings" pitchFamily="2" charset="2"/>
              <a:buChar char="§"/>
            </a:pPr>
            <a:endParaRPr lang="en-US" sz="2400" smtClean="0">
              <a:latin typeface="Arial" charset="0"/>
            </a:endParaRPr>
          </a:p>
        </p:txBody>
      </p:sp>
      <p:sp>
        <p:nvSpPr>
          <p:cNvPr id="4915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algn="l" eaLnBrk="1" hangingPunct="1"/>
            <a:r>
              <a:rPr lang="en-US" sz="4400" smtClean="0">
                <a:latin typeface="Arial Black" pitchFamily="34" charset="0"/>
              </a:rPr>
              <a:t>2.D.4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51202" name="Rectangle 3"/>
          <p:cNvSpPr>
            <a:spLocks noGrp="1"/>
          </p:cNvSpPr>
          <p:nvPr>
            <p:ph type="body" idx="1"/>
          </p:nvPr>
        </p:nvSpPr>
        <p:spPr>
          <a:xfrm>
            <a:off x="914400" y="1752600"/>
            <a:ext cx="7632700" cy="4629150"/>
          </a:xfrm>
        </p:spPr>
        <p:txBody>
          <a:bodyPr/>
          <a:lstStyle/>
          <a:p>
            <a:pPr eaLnBrk="1" hangingPunct="1">
              <a:buSzPct val="120000"/>
              <a:buFont typeface="Wingdings" pitchFamily="2" charset="2"/>
              <a:buNone/>
            </a:pPr>
            <a:r>
              <a:rPr lang="en-US" sz="4400" b="1" smtClean="0">
                <a:latin typeface="Arial" charset="0"/>
              </a:rPr>
              <a:t>Phase 4 – reflection</a:t>
            </a:r>
          </a:p>
          <a:p>
            <a:pPr eaLnBrk="1" hangingPunct="1">
              <a:buSzPct val="120000"/>
              <a:buFont typeface="Wingdings" pitchFamily="2" charset="2"/>
              <a:buChar char="§"/>
            </a:pPr>
            <a:r>
              <a:rPr lang="en-US" sz="3200" smtClean="0">
                <a:latin typeface="Arial" charset="0"/>
              </a:rPr>
              <a:t>Reviewers view final presentations of all other groups (in same semester);</a:t>
            </a:r>
          </a:p>
          <a:p>
            <a:pPr eaLnBrk="1" hangingPunct="1">
              <a:buSzPct val="120000"/>
              <a:buFont typeface="Wingdings" pitchFamily="2" charset="2"/>
              <a:buChar char="§"/>
            </a:pPr>
            <a:r>
              <a:rPr lang="en-US" sz="3200" smtClean="0">
                <a:latin typeface="Arial" charset="0"/>
              </a:rPr>
              <a:t>Reviewers identify themes across all course reviews and reflect on value of project as well as recommend adjustments.</a:t>
            </a:r>
          </a:p>
          <a:p>
            <a:pPr eaLnBrk="1" hangingPunct="1">
              <a:buSzPct val="120000"/>
              <a:buFont typeface="Wingdings" pitchFamily="2" charset="2"/>
              <a:buNone/>
            </a:pPr>
            <a:endParaRPr lang="en-US" sz="3200" smtClean="0">
              <a:latin typeface="Arial" charset="0"/>
            </a:endParaRPr>
          </a:p>
          <a:p>
            <a:pPr eaLnBrk="1" hangingPunct="1">
              <a:buSzPct val="120000"/>
              <a:buFont typeface="Wingdings" pitchFamily="2" charset="2"/>
              <a:buNone/>
            </a:pPr>
            <a:endParaRPr lang="en-US" sz="3200" smtClean="0">
              <a:latin typeface="Arial" charset="0"/>
            </a:endParaRPr>
          </a:p>
          <a:p>
            <a:pPr lvl="1" eaLnBrk="1" hangingPunct="1">
              <a:buSzPct val="120000"/>
              <a:buFont typeface="Wingdings" pitchFamily="2" charset="2"/>
              <a:buChar char="§"/>
            </a:pPr>
            <a:endParaRPr lang="en-US" sz="3100" smtClean="0">
              <a:latin typeface="Arial" charset="0"/>
            </a:endParaRPr>
          </a:p>
        </p:txBody>
      </p:sp>
      <p:sp>
        <p:nvSpPr>
          <p:cNvPr id="51203"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p:cNvSpPr>
          <p:nvPr>
            <p:ph type="title"/>
          </p:nvPr>
        </p:nvSpPr>
        <p:spPr/>
        <p:txBody>
          <a:bodyPr/>
          <a:lstStyle/>
          <a:p>
            <a:pPr algn="l" eaLnBrk="1" hangingPunct="1"/>
            <a:r>
              <a:rPr lang="en-US" sz="4000" smtClean="0">
                <a:latin typeface="Arial Black" pitchFamily="34" charset="0"/>
              </a:rPr>
              <a:t>2.E Wiki as Collaboration Space</a:t>
            </a:r>
            <a:r>
              <a:rPr lang="en-US" sz="3600" smtClean="0">
                <a:latin typeface="Arial Black" pitchFamily="34" charset="0"/>
              </a:rPr>
              <a:t> </a:t>
            </a:r>
          </a:p>
        </p:txBody>
      </p:sp>
      <p:sp>
        <p:nvSpPr>
          <p:cNvPr id="53250" name="Rectangle 3"/>
          <p:cNvSpPr>
            <a:spLocks noGrp="1"/>
          </p:cNvSpPr>
          <p:nvPr>
            <p:ph type="body" idx="1"/>
          </p:nvPr>
        </p:nvSpPr>
        <p:spPr>
          <a:xfrm>
            <a:off x="914400" y="2351088"/>
            <a:ext cx="7632700" cy="4030662"/>
          </a:xfrm>
        </p:spPr>
        <p:txBody>
          <a:bodyPr/>
          <a:lstStyle/>
          <a:p>
            <a:pPr lvl="1" eaLnBrk="1" hangingPunct="1">
              <a:buSzPct val="120000"/>
              <a:buFont typeface="Wingdings" pitchFamily="2" charset="2"/>
              <a:buChar char="§"/>
            </a:pPr>
            <a:r>
              <a:rPr lang="en-US" sz="3100" smtClean="0">
                <a:latin typeface="Arial" charset="0"/>
              </a:rPr>
              <a:t>Rationale for Using Wiki</a:t>
            </a:r>
          </a:p>
          <a:p>
            <a:pPr lvl="1" eaLnBrk="1" hangingPunct="1">
              <a:buSzPct val="120000"/>
              <a:buFont typeface="Wingdings" pitchFamily="2" charset="2"/>
              <a:buChar char="§"/>
            </a:pPr>
            <a:r>
              <a:rPr lang="en-US" sz="3100" smtClean="0">
                <a:latin typeface="Arial" charset="0"/>
                <a:hlinkClick r:id="rId3"/>
              </a:rPr>
              <a:t>Online Review Project Wiki</a:t>
            </a:r>
            <a:endParaRPr lang="en-US" sz="3100" smtClean="0">
              <a:latin typeface="Arial" charset="0"/>
            </a:endParaRPr>
          </a:p>
          <a:p>
            <a:pPr lvl="1" eaLnBrk="1" hangingPunct="1">
              <a:buSzPct val="120000"/>
              <a:buFont typeface="Wingdings" pitchFamily="2" charset="2"/>
              <a:buNone/>
            </a:pPr>
            <a:endParaRPr lang="en-US" sz="3100" smtClean="0">
              <a:latin typeface="Arial" charset="0"/>
            </a:endParaRPr>
          </a:p>
        </p:txBody>
      </p:sp>
      <p:sp>
        <p:nvSpPr>
          <p:cNvPr id="53251"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Kim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2"/>
          <p:cNvSpPr>
            <a:spLocks noGrp="1"/>
          </p:cNvSpPr>
          <p:nvPr>
            <p:ph idx="4294967295"/>
          </p:nvPr>
        </p:nvSpPr>
        <p:spPr>
          <a:xfrm>
            <a:off x="914400" y="1854200"/>
            <a:ext cx="7313613" cy="3937000"/>
          </a:xfrm>
        </p:spPr>
        <p:txBody>
          <a:bodyPr/>
          <a:lstStyle/>
          <a:p>
            <a:pPr eaLnBrk="1" hangingPunct="1">
              <a:buSzPct val="120000"/>
              <a:buFont typeface="Wingdings" pitchFamily="2" charset="2"/>
              <a:buChar char="§"/>
            </a:pPr>
            <a:r>
              <a:rPr lang="en-US" sz="3200" smtClean="0">
                <a:latin typeface="Arial" charset="0"/>
              </a:rPr>
              <a:t>Preparing Teachers for the Future</a:t>
            </a:r>
          </a:p>
          <a:p>
            <a:pPr eaLnBrk="1" hangingPunct="1">
              <a:buSzPct val="120000"/>
              <a:buFont typeface="Wingdings" pitchFamily="2" charset="2"/>
              <a:buChar char="§"/>
            </a:pPr>
            <a:r>
              <a:rPr lang="en-US" sz="3200" smtClean="0">
                <a:latin typeface="Arial" charset="0"/>
              </a:rPr>
              <a:t>Authentic Learning Experiences</a:t>
            </a:r>
          </a:p>
          <a:p>
            <a:pPr eaLnBrk="1" hangingPunct="1">
              <a:buSzPct val="120000"/>
              <a:buFont typeface="Wingdings" pitchFamily="2" charset="2"/>
              <a:buChar char="§"/>
            </a:pPr>
            <a:r>
              <a:rPr lang="en-US" sz="3200" smtClean="0">
                <a:latin typeface="Arial" charset="0"/>
              </a:rPr>
              <a:t>Course Feedback to LEA Teacher Designers &amp; Administrators</a:t>
            </a:r>
          </a:p>
          <a:p>
            <a:pPr eaLnBrk="1" hangingPunct="1">
              <a:buSzPct val="120000"/>
              <a:buFont typeface="Wingdings" pitchFamily="2" charset="2"/>
              <a:buChar char="§"/>
            </a:pPr>
            <a:r>
              <a:rPr lang="en-US" sz="3200" smtClean="0">
                <a:latin typeface="Arial" charset="0"/>
              </a:rPr>
              <a:t>Improving Courses Along with Student Experiences and Student Outcomes</a:t>
            </a:r>
            <a:endParaRPr lang="en-US" smtClean="0"/>
          </a:p>
          <a:p>
            <a:pPr eaLnBrk="1" hangingPunct="1">
              <a:buSzPct val="120000"/>
              <a:buFont typeface="Wingdings" pitchFamily="2" charset="2"/>
              <a:buChar char="§"/>
            </a:pPr>
            <a:endParaRPr lang="en-US" smtClean="0"/>
          </a:p>
        </p:txBody>
      </p:sp>
      <p:sp>
        <p:nvSpPr>
          <p:cNvPr id="55298"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000">
                <a:latin typeface="Arial Black" pitchFamily="34" charset="0"/>
              </a:rPr>
              <a:t>3.A.1 Outcomes, Round 1</a:t>
            </a:r>
          </a:p>
        </p:txBody>
      </p:sp>
      <p:sp>
        <p:nvSpPr>
          <p:cNvPr id="55299"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Content Placeholder 2"/>
          <p:cNvSpPr>
            <a:spLocks noGrp="1"/>
          </p:cNvSpPr>
          <p:nvPr>
            <p:ph idx="4294967295"/>
          </p:nvPr>
        </p:nvSpPr>
        <p:spPr>
          <a:xfrm>
            <a:off x="292100" y="1854200"/>
            <a:ext cx="8851900" cy="3937000"/>
          </a:xfrm>
        </p:spPr>
        <p:txBody>
          <a:bodyPr/>
          <a:lstStyle/>
          <a:p>
            <a:pPr>
              <a:buFont typeface="Wingdings" pitchFamily="2" charset="2"/>
              <a:buChar char="§"/>
            </a:pPr>
            <a:r>
              <a:rPr lang="en-US" smtClean="0">
                <a:latin typeface="Arial" charset="0"/>
              </a:rPr>
              <a:t>This course may be the most important course I take at W. GA…</a:t>
            </a:r>
          </a:p>
          <a:p>
            <a:pPr>
              <a:buFont typeface="Wingdings" pitchFamily="2" charset="2"/>
              <a:buChar char="§"/>
            </a:pPr>
            <a:r>
              <a:rPr lang="en-US" smtClean="0">
                <a:latin typeface="Arial" charset="0"/>
              </a:rPr>
              <a:t>This class is the best one I have taken in this program. I got real life experience that I can put on a resume…</a:t>
            </a:r>
          </a:p>
          <a:p>
            <a:pPr>
              <a:buFont typeface="Wingdings" pitchFamily="2" charset="2"/>
              <a:buChar char="§"/>
            </a:pPr>
            <a:r>
              <a:rPr lang="en-US" smtClean="0">
                <a:latin typeface="Arial" charset="0"/>
              </a:rPr>
              <a:t>I hope to teach online classes in the future, and this course has well prepared me for that.</a:t>
            </a:r>
          </a:p>
          <a:p>
            <a:pPr>
              <a:buFont typeface="Wingdings" pitchFamily="2" charset="2"/>
              <a:buChar char="§"/>
            </a:pPr>
            <a:r>
              <a:rPr lang="en-US" smtClean="0">
                <a:latin typeface="Arial" charset="0"/>
              </a:rPr>
              <a:t>This course has given me a stronger focus to be a change agent in my school system and to support distance education…</a:t>
            </a:r>
          </a:p>
        </p:txBody>
      </p:sp>
      <p:sp>
        <p:nvSpPr>
          <p:cNvPr id="75779"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000">
                <a:latin typeface="Arial Black" pitchFamily="34" charset="0"/>
              </a:rPr>
              <a:t>3.A.2 Grad Student Feedback</a:t>
            </a:r>
          </a:p>
        </p:txBody>
      </p:sp>
      <p:sp>
        <p:nvSpPr>
          <p:cNvPr id="75780"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p:cNvSpPr>
          <p:nvPr>
            <p:ph type="body" idx="1"/>
          </p:nvPr>
        </p:nvSpPr>
        <p:spPr>
          <a:xfrm>
            <a:off x="261938" y="174625"/>
            <a:ext cx="8591550" cy="6356350"/>
          </a:xfrm>
        </p:spPr>
        <p:txBody>
          <a:bodyPr/>
          <a:lstStyle/>
          <a:p>
            <a:pPr>
              <a:buFont typeface="Wingdings" pitchFamily="2" charset="2"/>
              <a:buChar char="§"/>
            </a:pPr>
            <a:r>
              <a:rPr lang="en-US" sz="2200" smtClean="0">
                <a:latin typeface="Arial" charset="0"/>
              </a:rPr>
              <a:t>The course content was designed with a clear purpose to teach the skills necessary to perform the authentic ending project.</a:t>
            </a:r>
          </a:p>
          <a:p>
            <a:pPr>
              <a:buFont typeface="Wingdings" pitchFamily="2" charset="2"/>
              <a:buChar char="§"/>
            </a:pPr>
            <a:r>
              <a:rPr lang="en-US" sz="2200" smtClean="0">
                <a:latin typeface="Arial" charset="0"/>
              </a:rPr>
              <a:t>I feel like I am better prepared and more knowledgeable in the field of distance education after taking this course.</a:t>
            </a:r>
          </a:p>
          <a:p>
            <a:pPr>
              <a:buFont typeface="Wingdings" pitchFamily="2" charset="2"/>
              <a:buChar char="§"/>
            </a:pPr>
            <a:r>
              <a:rPr lang="en-US" sz="2200" smtClean="0">
                <a:latin typeface="Arial" charset="0"/>
              </a:rPr>
              <a:t>This course was fantastic. I was able to garner real world experience working with Henry County…I have a clearer understanding of what it takes to build and teach online.</a:t>
            </a:r>
          </a:p>
          <a:p>
            <a:pPr>
              <a:buFont typeface="Wingdings" pitchFamily="2" charset="2"/>
              <a:buChar char="§"/>
            </a:pPr>
            <a:r>
              <a:rPr lang="en-US" sz="2200" smtClean="0">
                <a:latin typeface="Arial" charset="0"/>
              </a:rPr>
              <a:t>This course has been nothing less than fantastic… reviewing the Henry County online courses gives excellent hands-on approaches to distance learning.</a:t>
            </a:r>
          </a:p>
          <a:p>
            <a:pPr>
              <a:buFont typeface="Wingdings" pitchFamily="2" charset="2"/>
              <a:buChar char="§"/>
            </a:pPr>
            <a:r>
              <a:rPr lang="en-US" sz="2200" smtClean="0">
                <a:latin typeface="Arial" charset="0"/>
              </a:rPr>
              <a:t>The Henry County project was the best learning experience out of everything I have done during my graduate work.</a:t>
            </a:r>
          </a:p>
          <a:p>
            <a:pPr>
              <a:buFont typeface="Wingdings" pitchFamily="2" charset="2"/>
              <a:buChar char="§"/>
            </a:pPr>
            <a:r>
              <a:rPr lang="en-US" sz="2200" smtClean="0">
                <a:latin typeface="Arial" charset="0"/>
              </a:rPr>
              <a:t>It was invaluable going through the process and then being allowed to put that knowledge and understanding to real world tasks.</a:t>
            </a:r>
          </a:p>
        </p:txBody>
      </p:sp>
      <p:sp>
        <p:nvSpPr>
          <p:cNvPr id="77828" name="Text Box 4"/>
          <p:cNvSpPr txBox="1">
            <a:spLocks noChangeArrowheads="1"/>
          </p:cNvSpPr>
          <p:nvPr/>
        </p:nvSpPr>
        <p:spPr bwMode="auto">
          <a:xfrm>
            <a:off x="261938" y="6518275"/>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p:cNvSpPr>
          <p:nvPr>
            <p:ph type="body" idx="1"/>
          </p:nvPr>
        </p:nvSpPr>
        <p:spPr>
          <a:xfrm>
            <a:off x="246063" y="203200"/>
            <a:ext cx="8651875" cy="6299200"/>
          </a:xfrm>
        </p:spPr>
        <p:txBody>
          <a:bodyPr/>
          <a:lstStyle/>
          <a:p>
            <a:pPr>
              <a:buFont typeface="Wingdings" pitchFamily="2" charset="2"/>
              <a:buChar char="§"/>
            </a:pPr>
            <a:r>
              <a:rPr lang="en-US" sz="2200" smtClean="0">
                <a:latin typeface="Arial" charset="0"/>
              </a:rPr>
              <a:t>This course has challenged me, prepared me, and… I feel equipped to go back in my individual community and make a difference.</a:t>
            </a:r>
          </a:p>
          <a:p>
            <a:pPr>
              <a:buFont typeface="Wingdings" pitchFamily="2" charset="2"/>
              <a:buChar char="§"/>
            </a:pPr>
            <a:r>
              <a:rPr lang="en-US" sz="2200" smtClean="0">
                <a:latin typeface="Arial" charset="0"/>
              </a:rPr>
              <a:t>Reviewing the Henry County classes also gave me real world experience…I am very excited about the future of online learning and am looking forward to more opportunities to explore this.</a:t>
            </a:r>
          </a:p>
          <a:p>
            <a:pPr>
              <a:buFont typeface="Wingdings" pitchFamily="2" charset="2"/>
              <a:buChar char="§"/>
            </a:pPr>
            <a:r>
              <a:rPr lang="en-US" sz="2200" smtClean="0">
                <a:latin typeface="Arial" charset="0"/>
              </a:rPr>
              <a:t>I cannot say enough good things about the course work! I have learned A TON this semester about distance education and participated in the most thought-provoking project - a true review of online courses. All I can say is WOW!</a:t>
            </a:r>
          </a:p>
          <a:p>
            <a:pPr>
              <a:buFont typeface="Wingdings" pitchFamily="2" charset="2"/>
              <a:buChar char="§"/>
            </a:pPr>
            <a:r>
              <a:rPr lang="en-US" sz="2200" smtClean="0">
                <a:latin typeface="Arial" charset="0"/>
              </a:rPr>
              <a:t>My confidence has risen dramatically. If I applied for a job, I would feel confident in what I know about online teaching….</a:t>
            </a:r>
          </a:p>
          <a:p>
            <a:pPr>
              <a:buFont typeface="Wingdings" pitchFamily="2" charset="2"/>
              <a:buChar char="§"/>
            </a:pPr>
            <a:r>
              <a:rPr lang="en-US" sz="2200" smtClean="0">
                <a:latin typeface="Arial" charset="0"/>
              </a:rPr>
              <a:t>I feel empowered.</a:t>
            </a:r>
          </a:p>
          <a:p>
            <a:pPr>
              <a:buFont typeface="Wingdings" pitchFamily="2" charset="2"/>
              <a:buChar char="§"/>
            </a:pPr>
            <a:r>
              <a:rPr lang="en-US" sz="2200" smtClean="0">
                <a:latin typeface="Arial" charset="0"/>
              </a:rPr>
              <a:t>Excellent! Superb! Exciting! Challenging! Thought provoking!</a:t>
            </a:r>
          </a:p>
        </p:txBody>
      </p:sp>
      <p:sp>
        <p:nvSpPr>
          <p:cNvPr id="78852" name="Text Box 4"/>
          <p:cNvSpPr txBox="1">
            <a:spLocks noChangeArrowheads="1"/>
          </p:cNvSpPr>
          <p:nvPr/>
        </p:nvSpPr>
        <p:spPr bwMode="auto">
          <a:xfrm>
            <a:off x="246063" y="6583363"/>
            <a:ext cx="2501900" cy="274637"/>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z="4500" smtClean="0">
                <a:latin typeface="Arial Black" pitchFamily="34" charset="0"/>
              </a:rPr>
              <a:t>Who We Are</a:t>
            </a:r>
          </a:p>
        </p:txBody>
      </p:sp>
      <p:sp>
        <p:nvSpPr>
          <p:cNvPr id="26626" name="Text Box 4"/>
          <p:cNvSpPr txBox="1">
            <a:spLocks noChangeArrowheads="1"/>
          </p:cNvSpPr>
          <p:nvPr/>
        </p:nvSpPr>
        <p:spPr bwMode="auto">
          <a:xfrm>
            <a:off x="584200" y="2071688"/>
            <a:ext cx="4089400" cy="2041525"/>
          </a:xfrm>
          <a:prstGeom prst="rect">
            <a:avLst/>
          </a:prstGeom>
          <a:noFill/>
          <a:ln w="9525">
            <a:noFill/>
            <a:miter lim="800000"/>
            <a:headEnd/>
            <a:tailEnd/>
          </a:ln>
        </p:spPr>
        <p:txBody>
          <a:bodyPr>
            <a:spAutoFit/>
          </a:bodyPr>
          <a:lstStyle/>
          <a:p>
            <a:pPr defTabSz="914400">
              <a:spcBef>
                <a:spcPct val="50000"/>
              </a:spcBef>
              <a:buSzPct val="120000"/>
              <a:buFont typeface="Wingdings" pitchFamily="2" charset="2"/>
              <a:buNone/>
            </a:pPr>
            <a:r>
              <a:rPr lang="en-US" sz="2800" b="1"/>
              <a:t>University of West Georgia</a:t>
            </a:r>
          </a:p>
          <a:p>
            <a:pPr defTabSz="914400">
              <a:spcBef>
                <a:spcPct val="50000"/>
              </a:spcBef>
              <a:buSzPct val="120000"/>
              <a:buFont typeface="Wingdings" pitchFamily="2" charset="2"/>
              <a:buChar char="§"/>
            </a:pPr>
            <a:r>
              <a:rPr lang="en-US" sz="2400"/>
              <a:t>Jason Huett</a:t>
            </a:r>
          </a:p>
          <a:p>
            <a:pPr defTabSz="914400">
              <a:spcBef>
                <a:spcPct val="50000"/>
              </a:spcBef>
              <a:buSzPct val="120000"/>
              <a:buFont typeface="Wingdings" pitchFamily="2" charset="2"/>
              <a:buChar char="§"/>
            </a:pPr>
            <a:r>
              <a:rPr lang="en-US" sz="2400"/>
              <a:t>Kim Huett</a:t>
            </a:r>
          </a:p>
        </p:txBody>
      </p:sp>
      <p:sp>
        <p:nvSpPr>
          <p:cNvPr id="26627" name="Text Box 5"/>
          <p:cNvSpPr txBox="1">
            <a:spLocks noChangeArrowheads="1"/>
          </p:cNvSpPr>
          <p:nvPr/>
        </p:nvSpPr>
        <p:spPr bwMode="auto">
          <a:xfrm>
            <a:off x="4673600" y="2071688"/>
            <a:ext cx="4076700" cy="2162175"/>
          </a:xfrm>
          <a:prstGeom prst="rect">
            <a:avLst/>
          </a:prstGeom>
          <a:noFill/>
          <a:ln w="9525">
            <a:noFill/>
            <a:miter lim="800000"/>
            <a:headEnd/>
            <a:tailEnd/>
          </a:ln>
        </p:spPr>
        <p:txBody>
          <a:bodyPr>
            <a:spAutoFit/>
          </a:bodyPr>
          <a:lstStyle/>
          <a:p>
            <a:pPr>
              <a:spcBef>
                <a:spcPct val="50000"/>
              </a:spcBef>
              <a:buSzPct val="120000"/>
              <a:buFont typeface="Wingdings" pitchFamily="2" charset="2"/>
              <a:buNone/>
            </a:pPr>
            <a:r>
              <a:rPr lang="en-US" sz="2800" b="1"/>
              <a:t>Henry County Schools</a:t>
            </a:r>
          </a:p>
          <a:p>
            <a:pPr>
              <a:spcBef>
                <a:spcPct val="50000"/>
              </a:spcBef>
              <a:buSzPct val="120000"/>
              <a:buFont typeface="Wingdings" pitchFamily="2" charset="2"/>
              <a:buChar char="§"/>
            </a:pPr>
            <a:r>
              <a:rPr lang="en-US" sz="2400"/>
              <a:t>Steve Thompson</a:t>
            </a:r>
          </a:p>
          <a:p>
            <a:pPr>
              <a:spcBef>
                <a:spcPct val="50000"/>
              </a:spcBef>
              <a:buSzPct val="120000"/>
              <a:buFont typeface="Wingdings" pitchFamily="2" charset="2"/>
              <a:buChar char="§"/>
            </a:pPr>
            <a:r>
              <a:rPr lang="en-US" sz="2400"/>
              <a:t>Aaryn Schmuhl</a:t>
            </a:r>
          </a:p>
          <a:p>
            <a:pPr>
              <a:spcBef>
                <a:spcPct val="50000"/>
              </a:spcBef>
              <a:buSzPct val="120000"/>
              <a:buFont typeface="Wingdings" pitchFamily="2" charset="2"/>
              <a:buChar char="§"/>
            </a:pPr>
            <a:r>
              <a:rPr lang="en-US" sz="2400"/>
              <a:t>Justin Castile</a:t>
            </a:r>
          </a:p>
        </p:txBody>
      </p:sp>
      <p:sp>
        <p:nvSpPr>
          <p:cNvPr id="26628" name="Text Box 6"/>
          <p:cNvSpPr txBox="1">
            <a:spLocks noChangeArrowheads="1"/>
          </p:cNvSpPr>
          <p:nvPr/>
        </p:nvSpPr>
        <p:spPr bwMode="auto">
          <a:xfrm>
            <a:off x="1839913" y="4667250"/>
            <a:ext cx="6096000" cy="1614488"/>
          </a:xfrm>
          <a:prstGeom prst="rect">
            <a:avLst/>
          </a:prstGeom>
          <a:noFill/>
          <a:ln w="9525">
            <a:noFill/>
            <a:miter lim="800000"/>
            <a:headEnd/>
            <a:tailEnd/>
          </a:ln>
        </p:spPr>
        <p:txBody>
          <a:bodyPr>
            <a:spAutoFit/>
          </a:bodyPr>
          <a:lstStyle/>
          <a:p>
            <a:pPr>
              <a:spcBef>
                <a:spcPct val="50000"/>
              </a:spcBef>
              <a:buSzPct val="120000"/>
              <a:buFont typeface="Wingdings" pitchFamily="2" charset="2"/>
              <a:buNone/>
            </a:pPr>
            <a:r>
              <a:rPr lang="en-US" sz="2800" b="1"/>
              <a:t>Georgia Department of Education</a:t>
            </a:r>
          </a:p>
          <a:p>
            <a:pPr>
              <a:spcBef>
                <a:spcPct val="50000"/>
              </a:spcBef>
              <a:buSzPct val="120000"/>
              <a:buFont typeface="Wingdings" pitchFamily="2" charset="2"/>
              <a:buChar char="§"/>
            </a:pPr>
            <a:r>
              <a:rPr lang="en-US" sz="2400"/>
              <a:t>Sharon Synan</a:t>
            </a:r>
          </a:p>
          <a:p>
            <a:pPr>
              <a:spcBef>
                <a:spcPct val="50000"/>
              </a:spcBef>
            </a:pPr>
            <a:endParaRPr lang="en-US" sz="2400"/>
          </a:p>
        </p:txBody>
      </p:sp>
      <p:sp>
        <p:nvSpPr>
          <p:cNvPr id="26629" name="Text Box 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pPr algn="l" eaLnBrk="1" hangingPunct="1"/>
            <a:r>
              <a:rPr lang="en-US" sz="4500" smtClean="0">
                <a:latin typeface="Arial Black" pitchFamily="34" charset="0"/>
              </a:rPr>
              <a:t>3.B Ongoing Research</a:t>
            </a:r>
          </a:p>
        </p:txBody>
      </p:sp>
      <p:sp>
        <p:nvSpPr>
          <p:cNvPr id="57346" name="Rectangle 3"/>
          <p:cNvSpPr>
            <a:spLocks noGrp="1"/>
          </p:cNvSpPr>
          <p:nvPr>
            <p:ph type="body" idx="1"/>
          </p:nvPr>
        </p:nvSpPr>
        <p:spPr/>
        <p:txBody>
          <a:bodyPr/>
          <a:lstStyle/>
          <a:p>
            <a:pPr eaLnBrk="1" hangingPunct="1">
              <a:buFontTx/>
              <a:buNone/>
            </a:pPr>
            <a:r>
              <a:rPr lang="en-US" sz="3200" b="1" smtClean="0">
                <a:latin typeface="Arial" charset="0"/>
                <a:hlinkClick r:id="rId3"/>
              </a:rPr>
              <a:t>Research &amp; Data Analysis</a:t>
            </a:r>
            <a:endParaRPr lang="en-US" sz="3200" b="1" smtClean="0">
              <a:latin typeface="Arial" charset="0"/>
            </a:endParaRPr>
          </a:p>
          <a:p>
            <a:pPr eaLnBrk="1" hangingPunct="1">
              <a:buSzPct val="120000"/>
              <a:buFont typeface="Wingdings" pitchFamily="2" charset="2"/>
              <a:buChar char="§"/>
            </a:pPr>
            <a:r>
              <a:rPr lang="en-US" sz="3200" smtClean="0">
                <a:latin typeface="Arial" charset="0"/>
              </a:rPr>
              <a:t>Descriptive Analysis of National Standards Instrument</a:t>
            </a:r>
          </a:p>
          <a:p>
            <a:pPr eaLnBrk="1" hangingPunct="1">
              <a:buSzPct val="120000"/>
              <a:buFont typeface="Wingdings" pitchFamily="2" charset="2"/>
              <a:buChar char="§"/>
            </a:pPr>
            <a:r>
              <a:rPr lang="en-US" sz="3200" smtClean="0">
                <a:latin typeface="Arial" charset="0"/>
              </a:rPr>
              <a:t>Qualitative Coding of </a:t>
            </a:r>
            <a:r>
              <a:rPr lang="en-US" sz="3200" i="1" smtClean="0">
                <a:latin typeface="Arial" charset="0"/>
              </a:rPr>
              <a:t>VoiceThread</a:t>
            </a:r>
            <a:r>
              <a:rPr lang="en-US" sz="3200" smtClean="0">
                <a:latin typeface="Arial" charset="0"/>
              </a:rPr>
              <a:t> Audio and Textual Data</a:t>
            </a:r>
          </a:p>
          <a:p>
            <a:pPr eaLnBrk="1" hangingPunct="1">
              <a:buSzPct val="120000"/>
              <a:buFont typeface="Wingdings" pitchFamily="2" charset="2"/>
              <a:buChar char="§"/>
            </a:pPr>
            <a:r>
              <a:rPr lang="en-US" sz="3200" smtClean="0">
                <a:latin typeface="Arial" charset="0"/>
              </a:rPr>
              <a:t>Qualitative Coding of Post-surveys</a:t>
            </a:r>
          </a:p>
          <a:p>
            <a:pPr eaLnBrk="1" hangingPunct="1">
              <a:buSzPct val="120000"/>
              <a:buFont typeface="Wingdings" pitchFamily="2" charset="2"/>
              <a:buChar char="§"/>
            </a:pPr>
            <a:endParaRPr lang="en-US" sz="3200" smtClean="0">
              <a:latin typeface="Arial" charset="0"/>
            </a:endParaRPr>
          </a:p>
        </p:txBody>
      </p:sp>
      <p:sp>
        <p:nvSpPr>
          <p:cNvPr id="57347"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p:cNvSpPr>
          <p:nvPr>
            <p:ph type="title"/>
          </p:nvPr>
        </p:nvSpPr>
        <p:spPr/>
        <p:txBody>
          <a:bodyPr/>
          <a:lstStyle/>
          <a:p>
            <a:pPr algn="l" eaLnBrk="1" hangingPunct="1"/>
            <a:r>
              <a:rPr lang="en-US" sz="4500" smtClean="0">
                <a:latin typeface="Arial Black" pitchFamily="34" charset="0"/>
              </a:rPr>
              <a:t>4.  Future Iterations</a:t>
            </a:r>
          </a:p>
        </p:txBody>
      </p:sp>
      <p:sp>
        <p:nvSpPr>
          <p:cNvPr id="59394" name="Rectangle 3"/>
          <p:cNvSpPr>
            <a:spLocks noGrp="1"/>
          </p:cNvSpPr>
          <p:nvPr>
            <p:ph type="body" idx="1"/>
          </p:nvPr>
        </p:nvSpPr>
        <p:spPr>
          <a:xfrm>
            <a:off x="914400" y="1735138"/>
            <a:ext cx="7658100" cy="4056062"/>
          </a:xfrm>
        </p:spPr>
        <p:txBody>
          <a:bodyPr/>
          <a:lstStyle/>
          <a:p>
            <a:pPr eaLnBrk="1" hangingPunct="1">
              <a:lnSpc>
                <a:spcPct val="90000"/>
              </a:lnSpc>
              <a:buSzPct val="120000"/>
              <a:buFont typeface="Wingdings" pitchFamily="2" charset="2"/>
              <a:buChar char="§"/>
            </a:pPr>
            <a:r>
              <a:rPr lang="en-US" sz="2800" smtClean="0">
                <a:latin typeface="Arial" charset="0"/>
              </a:rPr>
              <a:t>Course review to continue</a:t>
            </a:r>
          </a:p>
          <a:p>
            <a:pPr eaLnBrk="1" hangingPunct="1">
              <a:lnSpc>
                <a:spcPct val="90000"/>
              </a:lnSpc>
              <a:buSzPct val="120000"/>
              <a:buFont typeface="Wingdings" pitchFamily="2" charset="2"/>
              <a:buChar char="§"/>
            </a:pPr>
            <a:r>
              <a:rPr lang="en-US" sz="2800" smtClean="0">
                <a:latin typeface="Arial" charset="0"/>
              </a:rPr>
              <a:t>Less emphasis on state standards, more on design</a:t>
            </a:r>
          </a:p>
          <a:p>
            <a:pPr eaLnBrk="1" hangingPunct="1">
              <a:lnSpc>
                <a:spcPct val="90000"/>
              </a:lnSpc>
              <a:buSzPct val="120000"/>
              <a:buFont typeface="Wingdings" pitchFamily="2" charset="2"/>
              <a:buChar char="§"/>
            </a:pPr>
            <a:r>
              <a:rPr lang="en-US" sz="2800" smtClean="0">
                <a:latin typeface="Arial" charset="0"/>
              </a:rPr>
              <a:t>Reviewer video walk-throughs</a:t>
            </a:r>
          </a:p>
          <a:p>
            <a:pPr eaLnBrk="1" hangingPunct="1">
              <a:lnSpc>
                <a:spcPct val="90000"/>
              </a:lnSpc>
              <a:buSzPct val="120000"/>
              <a:buFont typeface="Wingdings" pitchFamily="2" charset="2"/>
              <a:buChar char="§"/>
            </a:pPr>
            <a:r>
              <a:rPr lang="en-US" sz="2800" smtClean="0">
                <a:latin typeface="Arial" charset="0"/>
              </a:rPr>
              <a:t>Bite-sized professional development</a:t>
            </a:r>
          </a:p>
          <a:p>
            <a:pPr eaLnBrk="1" hangingPunct="1">
              <a:lnSpc>
                <a:spcPct val="90000"/>
              </a:lnSpc>
              <a:buSzPct val="120000"/>
              <a:buFont typeface="Wingdings" pitchFamily="2" charset="2"/>
              <a:buChar char="§"/>
            </a:pPr>
            <a:r>
              <a:rPr lang="en-US" sz="2800" smtClean="0">
                <a:latin typeface="Arial" charset="0"/>
              </a:rPr>
              <a:t>Stronger ties between graduate student reviewers and teacher designers</a:t>
            </a:r>
          </a:p>
          <a:p>
            <a:pPr eaLnBrk="1" hangingPunct="1">
              <a:lnSpc>
                <a:spcPct val="90000"/>
              </a:lnSpc>
              <a:buSzPct val="120000"/>
              <a:buFont typeface="Wingdings" pitchFamily="2" charset="2"/>
              <a:buChar char="§"/>
            </a:pPr>
            <a:endParaRPr lang="en-US" sz="2800" smtClean="0">
              <a:latin typeface="Arial" charset="0"/>
            </a:endParaRPr>
          </a:p>
          <a:p>
            <a:pPr eaLnBrk="1" hangingPunct="1">
              <a:lnSpc>
                <a:spcPct val="90000"/>
              </a:lnSpc>
              <a:buSzPct val="120000"/>
              <a:buFont typeface="Wingdings" pitchFamily="2" charset="2"/>
              <a:buChar char="§"/>
            </a:pPr>
            <a:endParaRPr lang="en-US" sz="2800" smtClean="0">
              <a:latin typeface="Arial" charset="0"/>
            </a:endParaRPr>
          </a:p>
        </p:txBody>
      </p:sp>
      <p:sp>
        <p:nvSpPr>
          <p:cNvPr id="5939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Jason et al.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a:xfrm>
            <a:off x="546100" y="436563"/>
            <a:ext cx="7974013" cy="1452562"/>
          </a:xfrm>
        </p:spPr>
        <p:txBody>
          <a:bodyPr/>
          <a:lstStyle/>
          <a:p>
            <a:pPr eaLnBrk="1" hangingPunct="1"/>
            <a:r>
              <a:rPr lang="en-US" sz="4100" b="1" smtClean="0">
                <a:latin typeface="Arial Black" pitchFamily="34" charset="0"/>
              </a:rPr>
              <a:t>5.</a:t>
            </a:r>
            <a:r>
              <a:rPr lang="en-US" sz="4100" b="1" smtClean="0"/>
              <a:t> </a:t>
            </a:r>
            <a:r>
              <a:rPr lang="en-US" sz="4100" b="1" smtClean="0">
                <a:latin typeface="Arial Black" pitchFamily="34" charset="0"/>
              </a:rPr>
              <a:t>Questions &amp; Discussion</a:t>
            </a:r>
            <a:r>
              <a:rPr lang="en-US" sz="4100" b="1" smtClean="0"/>
              <a:t/>
            </a:r>
            <a:br>
              <a:rPr lang="en-US" sz="4100" b="1" smtClean="0"/>
            </a:br>
            <a:endParaRPr lang="en-US" sz="4100" b="1" smtClean="0"/>
          </a:p>
        </p:txBody>
      </p:sp>
      <p:sp>
        <p:nvSpPr>
          <p:cNvPr id="61442"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All</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title" idx="4294967295"/>
          </p:nvPr>
        </p:nvSpPr>
        <p:spPr>
          <a:xfrm>
            <a:off x="228600" y="436563"/>
            <a:ext cx="4267200" cy="1452562"/>
          </a:xfrm>
        </p:spPr>
        <p:txBody>
          <a:bodyPr/>
          <a:lstStyle/>
          <a:p>
            <a:pPr algn="l" eaLnBrk="1" hangingPunct="1"/>
            <a:r>
              <a:rPr lang="en-US" sz="4500" b="1" smtClean="0">
                <a:latin typeface="Arial Black" pitchFamily="34" charset="0"/>
              </a:rPr>
              <a:t>Thank you!</a:t>
            </a:r>
            <a:endParaRPr lang="en-US" sz="4500" b="1" smtClean="0"/>
          </a:p>
        </p:txBody>
      </p:sp>
      <p:sp>
        <p:nvSpPr>
          <p:cNvPr id="62466" name="Text Box 3"/>
          <p:cNvSpPr txBox="1">
            <a:spLocks noChangeArrowheads="1"/>
          </p:cNvSpPr>
          <p:nvPr/>
        </p:nvSpPr>
        <p:spPr bwMode="auto">
          <a:xfrm>
            <a:off x="228600" y="1889125"/>
            <a:ext cx="6007100" cy="4291013"/>
          </a:xfrm>
          <a:prstGeom prst="rect">
            <a:avLst/>
          </a:prstGeom>
          <a:noFill/>
          <a:ln w="9525">
            <a:noFill/>
            <a:miter lim="800000"/>
            <a:headEnd/>
            <a:tailEnd/>
          </a:ln>
        </p:spPr>
        <p:txBody>
          <a:bodyPr>
            <a:spAutoFit/>
          </a:bodyPr>
          <a:lstStyle/>
          <a:p>
            <a:pPr defTabSz="914400">
              <a:spcBef>
                <a:spcPct val="50000"/>
              </a:spcBef>
            </a:pPr>
            <a:r>
              <a:rPr lang="en-US" sz="2400" b="1"/>
              <a:t>Jason Huett</a:t>
            </a:r>
            <a:r>
              <a:rPr lang="en-US" sz="2400"/>
              <a:t> – jhuett@westga.edu</a:t>
            </a:r>
          </a:p>
          <a:p>
            <a:pPr defTabSz="914400">
              <a:spcBef>
                <a:spcPct val="50000"/>
              </a:spcBef>
            </a:pPr>
            <a:r>
              <a:rPr lang="en-US" sz="2400" b="1"/>
              <a:t>Kim Huett</a:t>
            </a:r>
            <a:r>
              <a:rPr lang="en-US" sz="2400"/>
              <a:t> – khuett@westga.edu</a:t>
            </a:r>
          </a:p>
          <a:p>
            <a:pPr defTabSz="914400">
              <a:spcBef>
                <a:spcPct val="50000"/>
              </a:spcBef>
            </a:pPr>
            <a:r>
              <a:rPr lang="en-US" sz="2400" b="1"/>
              <a:t>Steve Thompson</a:t>
            </a:r>
            <a:r>
              <a:rPr lang="en-US" sz="2400"/>
              <a:t> – sthompson@henry.k12.ga.us</a:t>
            </a:r>
          </a:p>
          <a:p>
            <a:pPr defTabSz="914400">
              <a:spcBef>
                <a:spcPct val="50000"/>
              </a:spcBef>
            </a:pPr>
            <a:r>
              <a:rPr lang="en-US" sz="2400" b="1"/>
              <a:t>Aaryn Schmuhl</a:t>
            </a:r>
            <a:r>
              <a:rPr lang="en-US" sz="2400"/>
              <a:t> – aschmuhl@henry.k12.ga.us</a:t>
            </a:r>
          </a:p>
          <a:p>
            <a:pPr defTabSz="914400">
              <a:spcBef>
                <a:spcPct val="50000"/>
              </a:spcBef>
            </a:pPr>
            <a:r>
              <a:rPr lang="en-US" sz="2400" b="1"/>
              <a:t>Justin Castile</a:t>
            </a:r>
            <a:r>
              <a:rPr lang="en-US" sz="2400"/>
              <a:t> – justin.castile@henry.k12.ga.us</a:t>
            </a:r>
          </a:p>
          <a:p>
            <a:pPr defTabSz="914400">
              <a:spcBef>
                <a:spcPct val="50000"/>
              </a:spcBef>
            </a:pPr>
            <a:r>
              <a:rPr lang="en-US" sz="2400" b="1"/>
              <a:t>Sharon Synan</a:t>
            </a:r>
            <a:r>
              <a:rPr lang="en-US" sz="2400"/>
              <a:t> – ssynan@doe.k12.ga.us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4294967295"/>
          </p:nvPr>
        </p:nvSpPr>
        <p:spPr>
          <a:xfrm>
            <a:off x="1104900" y="1735138"/>
            <a:ext cx="5486400" cy="3852862"/>
          </a:xfrm>
        </p:spPr>
        <p:txBody>
          <a:bodyPr/>
          <a:lstStyle/>
          <a:p>
            <a:pPr eaLnBrk="1" hangingPunct="1">
              <a:buSzPct val="120000"/>
              <a:buFont typeface="Wingdings" pitchFamily="2" charset="2"/>
              <a:buAutoNum type="arabicPeriod"/>
            </a:pPr>
            <a:r>
              <a:rPr lang="en-US" sz="3200" smtClean="0">
                <a:latin typeface="Arial" charset="0"/>
              </a:rPr>
              <a:t>Need for Project</a:t>
            </a:r>
          </a:p>
          <a:p>
            <a:pPr eaLnBrk="1" hangingPunct="1">
              <a:buFontTx/>
              <a:buAutoNum type="arabicPeriod"/>
            </a:pPr>
            <a:r>
              <a:rPr lang="en-US" sz="3200" smtClean="0">
                <a:latin typeface="Arial" charset="0"/>
              </a:rPr>
              <a:t>Project Design</a:t>
            </a:r>
          </a:p>
          <a:p>
            <a:pPr eaLnBrk="1" hangingPunct="1">
              <a:buFontTx/>
              <a:buAutoNum type="arabicPeriod"/>
            </a:pPr>
            <a:r>
              <a:rPr lang="en-US" sz="3200" smtClean="0">
                <a:latin typeface="Arial" charset="0"/>
              </a:rPr>
              <a:t>Outcomes from “Round 1”</a:t>
            </a:r>
          </a:p>
          <a:p>
            <a:pPr eaLnBrk="1" hangingPunct="1">
              <a:buFontTx/>
              <a:buAutoNum type="arabicPeriod"/>
            </a:pPr>
            <a:r>
              <a:rPr lang="en-US" sz="3200" smtClean="0">
                <a:latin typeface="Arial" charset="0"/>
              </a:rPr>
              <a:t>Future Iterations</a:t>
            </a:r>
          </a:p>
          <a:p>
            <a:pPr eaLnBrk="1" hangingPunct="1">
              <a:buFontTx/>
              <a:buAutoNum type="arabicPeriod"/>
            </a:pPr>
            <a:r>
              <a:rPr lang="en-US" sz="3200" smtClean="0">
                <a:latin typeface="Arial" charset="0"/>
              </a:rPr>
              <a:t>Questions &amp; Discussion</a:t>
            </a:r>
          </a:p>
        </p:txBody>
      </p:sp>
      <p:sp>
        <p:nvSpPr>
          <p:cNvPr id="28674" name="Title 1"/>
          <p:cNvSpPr>
            <a:spLocks/>
          </p:cNvSpPr>
          <p:nvPr/>
        </p:nvSpPr>
        <p:spPr bwMode="auto">
          <a:xfrm>
            <a:off x="914400" y="503238"/>
            <a:ext cx="7504113" cy="868362"/>
          </a:xfrm>
          <a:prstGeom prst="rect">
            <a:avLst/>
          </a:prstGeom>
          <a:noFill/>
          <a:ln w="9525">
            <a:noFill/>
            <a:miter lim="800000"/>
            <a:headEnd/>
            <a:tailEnd/>
          </a:ln>
        </p:spPr>
        <p:txBody>
          <a:bodyPr anchor="ctr"/>
          <a:lstStyle/>
          <a:p>
            <a:pPr algn="ctr" defTabSz="914400"/>
            <a:r>
              <a:rPr lang="en-US" sz="4500">
                <a:latin typeface="Arial Black" pitchFamily="34" charset="0"/>
              </a:rPr>
              <a:t>Presentation Structure</a:t>
            </a:r>
          </a:p>
        </p:txBody>
      </p:sp>
      <p:sp>
        <p:nvSpPr>
          <p:cNvPr id="28675" name="Text Box 4"/>
          <p:cNvSpPr txBox="1">
            <a:spLocks noChangeArrowheads="1"/>
          </p:cNvSpPr>
          <p:nvPr/>
        </p:nvSpPr>
        <p:spPr bwMode="auto">
          <a:xfrm>
            <a:off x="5842000" y="5483225"/>
            <a:ext cx="2933700" cy="579438"/>
          </a:xfrm>
          <a:prstGeom prst="rect">
            <a:avLst/>
          </a:prstGeom>
          <a:noFill/>
          <a:ln w="9525">
            <a:noFill/>
            <a:miter lim="800000"/>
            <a:headEnd/>
            <a:tailEnd/>
          </a:ln>
        </p:spPr>
        <p:txBody>
          <a:bodyPr>
            <a:spAutoFit/>
          </a:bodyPr>
          <a:lstStyle/>
          <a:p>
            <a:pPr algn="r" defTabSz="914400">
              <a:spcBef>
                <a:spcPts val="2000"/>
              </a:spcBef>
              <a:buSzPct val="90000"/>
            </a:pPr>
            <a:r>
              <a:rPr lang="en-US" sz="3200" b="1"/>
              <a:t>Wiki Overlay</a:t>
            </a:r>
          </a:p>
        </p:txBody>
      </p:sp>
      <p:sp>
        <p:nvSpPr>
          <p:cNvPr id="28676" name="AutoShape 6"/>
          <p:cNvSpPr>
            <a:spLocks noChangeArrowheads="1"/>
          </p:cNvSpPr>
          <p:nvPr/>
        </p:nvSpPr>
        <p:spPr bwMode="auto">
          <a:xfrm rot="2572734">
            <a:off x="6172200" y="4264025"/>
            <a:ext cx="1206500" cy="787400"/>
          </a:xfrm>
          <a:prstGeom prst="rightArrow">
            <a:avLst>
              <a:gd name="adj1" fmla="val 50000"/>
              <a:gd name="adj2" fmla="val 38306"/>
            </a:avLst>
          </a:prstGeom>
          <a:solidFill>
            <a:schemeClr val="hlink"/>
          </a:solidFill>
          <a:ln w="9525">
            <a:solidFill>
              <a:schemeClr val="tx1"/>
            </a:solidFill>
            <a:miter lim="800000"/>
            <a:headEnd/>
            <a:tailEnd/>
          </a:ln>
        </p:spPr>
        <p:txBody>
          <a:bodyPr wrap="none" anchor="ctr"/>
          <a:lstStyle/>
          <a:p>
            <a:endParaRPr lang="en-US"/>
          </a:p>
        </p:txBody>
      </p:sp>
      <p:sp>
        <p:nvSpPr>
          <p:cNvPr id="28677" name="Text Box 7"/>
          <p:cNvSpPr txBox="1">
            <a:spLocks noChangeArrowheads="1"/>
          </p:cNvSpPr>
          <p:nvPr/>
        </p:nvSpPr>
        <p:spPr bwMode="auto">
          <a:xfrm>
            <a:off x="6172200" y="6062663"/>
            <a:ext cx="2768600" cy="366712"/>
          </a:xfrm>
          <a:prstGeom prst="rect">
            <a:avLst/>
          </a:prstGeom>
          <a:noFill/>
          <a:ln w="9525">
            <a:noFill/>
            <a:miter lim="800000"/>
            <a:headEnd/>
            <a:tailEnd/>
          </a:ln>
        </p:spPr>
        <p:txBody>
          <a:bodyPr>
            <a:spAutoFit/>
          </a:bodyPr>
          <a:lstStyle/>
          <a:p>
            <a:pPr defTabSz="914400">
              <a:spcBef>
                <a:spcPct val="50000"/>
              </a:spcBef>
            </a:pPr>
            <a:r>
              <a:rPr lang="en-US" i="1"/>
              <a:t>vss2010.wikispaces.com</a:t>
            </a:r>
          </a:p>
        </p:txBody>
      </p:sp>
      <p:sp>
        <p:nvSpPr>
          <p:cNvPr id="28678" name="Text Box 8"/>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4294967295"/>
          </p:nvPr>
        </p:nvSpPr>
        <p:spPr/>
        <p:txBody>
          <a:bodyPr/>
          <a:lstStyle/>
          <a:p>
            <a:pPr eaLnBrk="1" hangingPunct="1">
              <a:buSzPct val="120000"/>
              <a:buFont typeface="Wingdings" pitchFamily="2" charset="2"/>
              <a:buChar char="§"/>
            </a:pPr>
            <a:r>
              <a:rPr lang="en-US" sz="3200" smtClean="0">
                <a:latin typeface="Arial" charset="0"/>
              </a:rPr>
              <a:t>Preparing Teachers for the Future</a:t>
            </a:r>
          </a:p>
          <a:p>
            <a:pPr eaLnBrk="1" hangingPunct="1">
              <a:buSzPct val="120000"/>
              <a:buFont typeface="Wingdings" pitchFamily="2" charset="2"/>
              <a:buChar char="§"/>
            </a:pPr>
            <a:r>
              <a:rPr lang="en-US" sz="3200" smtClean="0">
                <a:latin typeface="Arial" charset="0"/>
              </a:rPr>
              <a:t>Authentic Learning Experiences</a:t>
            </a:r>
          </a:p>
          <a:p>
            <a:pPr eaLnBrk="1" hangingPunct="1">
              <a:buSzPct val="120000"/>
              <a:buFont typeface="Wingdings" pitchFamily="2" charset="2"/>
              <a:buChar char="§"/>
            </a:pPr>
            <a:r>
              <a:rPr lang="en-US" sz="3200" smtClean="0">
                <a:latin typeface="Arial" charset="0"/>
              </a:rPr>
              <a:t>Course Feedback to LEA Teacher Designers &amp; Administrators</a:t>
            </a:r>
          </a:p>
          <a:p>
            <a:pPr eaLnBrk="1" hangingPunct="1">
              <a:buSzPct val="120000"/>
              <a:buFont typeface="Wingdings" pitchFamily="2" charset="2"/>
              <a:buChar char="§"/>
            </a:pPr>
            <a:r>
              <a:rPr lang="en-US" sz="3200" smtClean="0">
                <a:latin typeface="Arial" charset="0"/>
              </a:rPr>
              <a:t>Improving Courses Along with Student Experiences and Student Outcomes</a:t>
            </a:r>
            <a:endParaRPr lang="en-US" smtClean="0"/>
          </a:p>
        </p:txBody>
      </p:sp>
      <p:sp>
        <p:nvSpPr>
          <p:cNvPr id="30722"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1. Need for Project</a:t>
            </a:r>
          </a:p>
        </p:txBody>
      </p:sp>
      <p:sp>
        <p:nvSpPr>
          <p:cNvPr id="30723" name="Text Box 4"/>
          <p:cNvSpPr txBox="1">
            <a:spLocks noChangeArrowheads="1"/>
          </p:cNvSpPr>
          <p:nvPr/>
        </p:nvSpPr>
        <p:spPr bwMode="auto">
          <a:xfrm>
            <a:off x="152400" y="6340475"/>
            <a:ext cx="4191000" cy="274638"/>
          </a:xfrm>
          <a:prstGeom prst="rect">
            <a:avLst/>
          </a:prstGeom>
          <a:noFill/>
          <a:ln w="9525">
            <a:noFill/>
            <a:miter lim="800000"/>
            <a:headEnd/>
            <a:tailEnd/>
          </a:ln>
        </p:spPr>
        <p:txBody>
          <a:bodyPr>
            <a:spAutoFit/>
          </a:bodyPr>
          <a:lstStyle/>
          <a:p>
            <a:pPr defTabSz="914400">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p:cNvSpPr>
            <a:spLocks noGrp="1"/>
          </p:cNvSpPr>
          <p:nvPr>
            <p:ph idx="1"/>
          </p:nvPr>
        </p:nvSpPr>
        <p:spPr>
          <a:xfrm>
            <a:off x="1079500" y="1782763"/>
            <a:ext cx="5118100" cy="4056062"/>
          </a:xfrm>
        </p:spPr>
        <p:txBody>
          <a:bodyPr/>
          <a:lstStyle/>
          <a:p>
            <a:pPr eaLnBrk="1" hangingPunct="1">
              <a:buSzTx/>
              <a:buFont typeface="Wingdings" pitchFamily="2" charset="2"/>
              <a:buAutoNum type="alphaUcPeriod"/>
            </a:pPr>
            <a:r>
              <a:rPr lang="en-US" sz="3200" smtClean="0">
                <a:latin typeface="Arial" charset="0"/>
              </a:rPr>
              <a:t>Management</a:t>
            </a:r>
          </a:p>
          <a:p>
            <a:pPr eaLnBrk="1" hangingPunct="1">
              <a:buSzTx/>
              <a:buFont typeface="Wingdings" pitchFamily="2" charset="2"/>
              <a:buAutoNum type="alphaUcPeriod"/>
            </a:pPr>
            <a:r>
              <a:rPr lang="en-US" sz="3200" smtClean="0">
                <a:latin typeface="Arial" charset="0"/>
              </a:rPr>
              <a:t>Courses Reviewed</a:t>
            </a:r>
          </a:p>
          <a:p>
            <a:pPr eaLnBrk="1" hangingPunct="1">
              <a:buSzTx/>
              <a:buFont typeface="Wingdings" pitchFamily="2" charset="2"/>
              <a:buAutoNum type="alphaUcPeriod"/>
            </a:pPr>
            <a:r>
              <a:rPr lang="en-US" sz="3200" smtClean="0">
                <a:latin typeface="Arial" charset="0"/>
              </a:rPr>
              <a:t>Participants</a:t>
            </a:r>
          </a:p>
          <a:p>
            <a:pPr eaLnBrk="1" hangingPunct="1">
              <a:buSzTx/>
              <a:buFont typeface="Wingdings" pitchFamily="2" charset="2"/>
              <a:buAutoNum type="alphaUcPeriod"/>
            </a:pPr>
            <a:r>
              <a:rPr lang="en-US" sz="3200" smtClean="0">
                <a:latin typeface="Arial" charset="0"/>
              </a:rPr>
              <a:t>Phases 1, 2, 3, and 4</a:t>
            </a:r>
          </a:p>
          <a:p>
            <a:pPr eaLnBrk="1" hangingPunct="1">
              <a:buSzTx/>
              <a:buFont typeface="Wingdings" pitchFamily="2" charset="2"/>
              <a:buAutoNum type="alphaUcPeriod"/>
            </a:pPr>
            <a:r>
              <a:rPr lang="en-US" sz="3200" smtClean="0">
                <a:latin typeface="Arial" charset="0"/>
              </a:rPr>
              <a:t>Wiki as Collaboration Space</a:t>
            </a:r>
          </a:p>
        </p:txBody>
      </p:sp>
      <p:sp>
        <p:nvSpPr>
          <p:cNvPr id="32770"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2. Project Design</a:t>
            </a:r>
          </a:p>
        </p:txBody>
      </p:sp>
      <p:sp>
        <p:nvSpPr>
          <p:cNvPr id="32771" name="Text Box 5"/>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32772" name="Text Box 6"/>
          <p:cNvSpPr txBox="1">
            <a:spLocks noChangeArrowheads="1"/>
          </p:cNvSpPr>
          <p:nvPr/>
        </p:nvSpPr>
        <p:spPr bwMode="auto">
          <a:xfrm>
            <a:off x="6438900" y="1973263"/>
            <a:ext cx="2159000" cy="3387725"/>
          </a:xfrm>
          <a:prstGeom prst="rect">
            <a:avLst/>
          </a:prstGeom>
          <a:solidFill>
            <a:schemeClr val="bg1"/>
          </a:solidFill>
          <a:ln w="9525">
            <a:noFill/>
            <a:miter lim="800000"/>
            <a:headEnd/>
            <a:tailEnd/>
          </a:ln>
        </p:spPr>
        <p:txBody>
          <a:bodyPr>
            <a:spAutoFit/>
          </a:bodyPr>
          <a:lstStyle/>
          <a:p>
            <a:pPr algn="ctr" defTabSz="914400">
              <a:spcBef>
                <a:spcPct val="50000"/>
              </a:spcBef>
            </a:pPr>
            <a:r>
              <a:rPr lang="en-US" sz="3600" i="1"/>
              <a:t>33 graduate students reviewed 9 online courses.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pPr algn="l" eaLnBrk="1" hangingPunct="1"/>
            <a:r>
              <a:rPr lang="en-US" sz="4400" smtClean="0">
                <a:latin typeface="Arial Black" pitchFamily="34" charset="0"/>
              </a:rPr>
              <a:t>2.A </a:t>
            </a:r>
            <a:r>
              <a:rPr lang="en-US" sz="4000" smtClean="0">
                <a:latin typeface="Arial Black" pitchFamily="34" charset="0"/>
              </a:rPr>
              <a:t>Management</a:t>
            </a:r>
          </a:p>
        </p:txBody>
      </p:sp>
      <p:sp>
        <p:nvSpPr>
          <p:cNvPr id="34818" name="Text Box 16"/>
          <p:cNvSpPr txBox="1">
            <a:spLocks noChangeArrowheads="1"/>
          </p:cNvSpPr>
          <p:nvPr/>
        </p:nvSpPr>
        <p:spPr bwMode="auto">
          <a:xfrm>
            <a:off x="914400" y="1841500"/>
            <a:ext cx="7797800" cy="3506788"/>
          </a:xfrm>
          <a:prstGeom prst="rect">
            <a:avLst/>
          </a:prstGeom>
          <a:noFill/>
          <a:ln w="9525">
            <a:noFill/>
            <a:miter lim="800000"/>
            <a:headEnd/>
            <a:tailEnd/>
          </a:ln>
        </p:spPr>
        <p:txBody>
          <a:bodyPr>
            <a:spAutoFit/>
          </a:bodyPr>
          <a:lstStyle/>
          <a:p>
            <a:pPr defTabSz="914400">
              <a:spcBef>
                <a:spcPct val="50000"/>
              </a:spcBef>
              <a:buSzPct val="120000"/>
              <a:buFont typeface="Wingdings" pitchFamily="2" charset="2"/>
              <a:buChar char="§"/>
            </a:pPr>
            <a:r>
              <a:rPr lang="en-US" sz="3200"/>
              <a:t>1 professor </a:t>
            </a:r>
            <a:r>
              <a:rPr lang="en-US" sz="2800"/>
              <a:t>(university)</a:t>
            </a:r>
          </a:p>
          <a:p>
            <a:pPr defTabSz="914400">
              <a:spcBef>
                <a:spcPct val="50000"/>
              </a:spcBef>
              <a:buSzPct val="120000"/>
              <a:buFont typeface="Wingdings" pitchFamily="2" charset="2"/>
              <a:buChar char="§"/>
            </a:pPr>
            <a:r>
              <a:rPr lang="en-US" sz="3200"/>
              <a:t>1 project manager </a:t>
            </a:r>
            <a:r>
              <a:rPr lang="en-US" sz="2800"/>
              <a:t>(university)</a:t>
            </a:r>
          </a:p>
          <a:p>
            <a:pPr defTabSz="914400">
              <a:spcBef>
                <a:spcPct val="50000"/>
              </a:spcBef>
              <a:buSzPct val="120000"/>
              <a:buFont typeface="Wingdings" pitchFamily="2" charset="2"/>
              <a:buChar char="§"/>
            </a:pPr>
            <a:r>
              <a:rPr lang="en-US" sz="3200"/>
              <a:t>1 blended middle school principal </a:t>
            </a:r>
            <a:r>
              <a:rPr lang="en-US" sz="2800"/>
              <a:t>(LEA)</a:t>
            </a:r>
          </a:p>
          <a:p>
            <a:pPr defTabSz="914400">
              <a:spcBef>
                <a:spcPct val="50000"/>
              </a:spcBef>
              <a:buSzPct val="120000"/>
              <a:buFont typeface="Wingdings" pitchFamily="2" charset="2"/>
              <a:buChar char="§"/>
            </a:pPr>
            <a:r>
              <a:rPr lang="en-US" sz="3200"/>
              <a:t>1 online academy director </a:t>
            </a:r>
            <a:r>
              <a:rPr lang="en-US" sz="2800"/>
              <a:t>(LEA)</a:t>
            </a:r>
          </a:p>
          <a:p>
            <a:pPr defTabSz="914400">
              <a:spcBef>
                <a:spcPct val="50000"/>
              </a:spcBef>
              <a:buSzPct val="120000"/>
              <a:buFont typeface="Wingdings" pitchFamily="2" charset="2"/>
              <a:buChar char="§"/>
            </a:pPr>
            <a:r>
              <a:rPr lang="en-US" sz="3200"/>
              <a:t>1 technology support specialist </a:t>
            </a:r>
            <a:r>
              <a:rPr lang="en-US" sz="2800"/>
              <a:t>(LEA)</a:t>
            </a:r>
          </a:p>
        </p:txBody>
      </p:sp>
      <p:sp>
        <p:nvSpPr>
          <p:cNvPr id="34819" name="Text Box 17"/>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pPr algn="l" eaLnBrk="1" hangingPunct="1"/>
            <a:r>
              <a:rPr lang="en-US" sz="4400" smtClean="0">
                <a:latin typeface="Arial Black" pitchFamily="34" charset="0"/>
              </a:rPr>
              <a:t>2.B C</a:t>
            </a:r>
            <a:r>
              <a:rPr lang="en-US" sz="4000" smtClean="0">
                <a:latin typeface="Arial Black" pitchFamily="34" charset="0"/>
              </a:rPr>
              <a:t>ourses Reviewed</a:t>
            </a:r>
          </a:p>
        </p:txBody>
      </p:sp>
      <p:graphicFrame>
        <p:nvGraphicFramePr>
          <p:cNvPr id="111648" name="Group 32"/>
          <p:cNvGraphicFramePr>
            <a:graphicFrameLocks noGrp="1"/>
          </p:cNvGraphicFramePr>
          <p:nvPr>
            <p:ph sz="half" idx="2"/>
          </p:nvPr>
        </p:nvGraphicFramePr>
        <p:xfrm>
          <a:off x="914400" y="1647825"/>
          <a:ext cx="7313613" cy="4116388"/>
        </p:xfrm>
        <a:graphic>
          <a:graphicData uri="http://schemas.openxmlformats.org/drawingml/2006/table">
            <a:tbl>
              <a:tblPr/>
              <a:tblGrid>
                <a:gridCol w="3657600"/>
                <a:gridCol w="3656013"/>
              </a:tblGrid>
              <a:tr h="66675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Luella Middle School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Henry County Online Academy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34147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Science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Math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Agriculture Science (3) </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7th Language Arts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8th Social Studies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4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US History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A*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B*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A*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B* (4)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36877" name="Text Box 33"/>
          <p:cNvSpPr txBox="1">
            <a:spLocks noChangeArrowheads="1"/>
          </p:cNvSpPr>
          <p:nvPr/>
        </p:nvSpPr>
        <p:spPr bwMode="auto">
          <a:xfrm>
            <a:off x="914400" y="5762625"/>
            <a:ext cx="7861300" cy="779463"/>
          </a:xfrm>
          <a:prstGeom prst="rect">
            <a:avLst/>
          </a:prstGeom>
          <a:noFill/>
          <a:ln w="9525">
            <a:noFill/>
            <a:miter lim="800000"/>
            <a:headEnd/>
            <a:tailEnd/>
          </a:ln>
        </p:spPr>
        <p:txBody>
          <a:bodyPr>
            <a:spAutoFit/>
          </a:bodyPr>
          <a:lstStyle/>
          <a:p>
            <a:pPr defTabSz="914400">
              <a:spcBef>
                <a:spcPct val="50000"/>
              </a:spcBef>
            </a:pPr>
            <a:r>
              <a:rPr lang="en-US"/>
              <a:t>Reviewed 1 semester of each course.</a:t>
            </a:r>
          </a:p>
          <a:p>
            <a:pPr defTabSz="914400">
              <a:spcBef>
                <a:spcPct val="50000"/>
              </a:spcBef>
            </a:pPr>
            <a:r>
              <a:rPr lang="en-US"/>
              <a:t>Number in parentheses = number of graduate student reviewers on team.</a:t>
            </a:r>
          </a:p>
        </p:txBody>
      </p:sp>
      <p:sp>
        <p:nvSpPr>
          <p:cNvPr id="36878" name="Text Box 3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a:lstStyle/>
          <a:p>
            <a:pPr algn="l" eaLnBrk="1" hangingPunct="1"/>
            <a:r>
              <a:rPr lang="en-US" sz="4400" smtClean="0">
                <a:latin typeface="Arial Black" pitchFamily="34" charset="0"/>
              </a:rPr>
              <a:t>2.C </a:t>
            </a:r>
            <a:r>
              <a:rPr lang="en-US" sz="4000" smtClean="0">
                <a:latin typeface="Arial Black" pitchFamily="34" charset="0"/>
              </a:rPr>
              <a:t>Participants</a:t>
            </a:r>
          </a:p>
        </p:txBody>
      </p:sp>
      <p:sp>
        <p:nvSpPr>
          <p:cNvPr id="38914" name="Rectangle 3"/>
          <p:cNvSpPr>
            <a:spLocks noGrp="1"/>
          </p:cNvSpPr>
          <p:nvPr>
            <p:ph type="body" idx="1"/>
          </p:nvPr>
        </p:nvSpPr>
        <p:spPr>
          <a:xfrm>
            <a:off x="914400" y="2120900"/>
            <a:ext cx="7313613" cy="3670300"/>
          </a:xfrm>
        </p:spPr>
        <p:txBody>
          <a:bodyPr/>
          <a:lstStyle/>
          <a:p>
            <a:pPr eaLnBrk="1" hangingPunct="1">
              <a:buSzPct val="120000"/>
              <a:buFont typeface="Wingdings" pitchFamily="2" charset="2"/>
              <a:buChar char="§"/>
            </a:pPr>
            <a:r>
              <a:rPr lang="en-US" sz="3200" smtClean="0">
                <a:latin typeface="Arial" charset="0"/>
              </a:rPr>
              <a:t>12 teachers ( teaching 9 courses)</a:t>
            </a:r>
          </a:p>
          <a:p>
            <a:pPr eaLnBrk="1" hangingPunct="1">
              <a:buSzPct val="120000"/>
              <a:buFont typeface="Wingdings" pitchFamily="2" charset="2"/>
              <a:buChar char="§"/>
            </a:pPr>
            <a:r>
              <a:rPr lang="en-US" sz="3200" smtClean="0">
                <a:latin typeface="Arial" charset="0"/>
              </a:rPr>
              <a:t>33 graduate student reviewers</a:t>
            </a:r>
          </a:p>
        </p:txBody>
      </p:sp>
      <p:sp>
        <p:nvSpPr>
          <p:cNvPr id="38915"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Aaryn, Steve, Jason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p:txBody>
          <a:bodyPr/>
          <a:lstStyle/>
          <a:p>
            <a:pPr algn="l" eaLnBrk="1" hangingPunct="1"/>
            <a:r>
              <a:rPr lang="en-US" sz="4400" smtClean="0">
                <a:latin typeface="Arial Black" pitchFamily="34" charset="0"/>
              </a:rPr>
              <a:t>2.D.1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40962" name="Rectangle 3"/>
          <p:cNvSpPr>
            <a:spLocks noGrp="1"/>
          </p:cNvSpPr>
          <p:nvPr>
            <p:ph type="body" idx="1"/>
          </p:nvPr>
        </p:nvSpPr>
        <p:spPr>
          <a:xfrm>
            <a:off x="914400" y="1752600"/>
            <a:ext cx="7313613" cy="4038600"/>
          </a:xfrm>
        </p:spPr>
        <p:txBody>
          <a:bodyPr/>
          <a:lstStyle/>
          <a:p>
            <a:pPr eaLnBrk="1" hangingPunct="1">
              <a:lnSpc>
                <a:spcPct val="80000"/>
              </a:lnSpc>
              <a:buSzPct val="120000"/>
              <a:buFont typeface="Wingdings" pitchFamily="2" charset="2"/>
              <a:buNone/>
            </a:pPr>
            <a:r>
              <a:rPr lang="en-US" sz="3600" b="1" smtClean="0">
                <a:latin typeface="Arial" charset="0"/>
              </a:rPr>
              <a:t>Phase 1 – individual reviewing</a:t>
            </a:r>
          </a:p>
          <a:p>
            <a:pPr eaLnBrk="1" hangingPunct="1">
              <a:lnSpc>
                <a:spcPct val="80000"/>
              </a:lnSpc>
              <a:buSzPct val="120000"/>
              <a:buFont typeface="Wingdings" pitchFamily="2" charset="2"/>
              <a:buChar char="§"/>
            </a:pPr>
            <a:r>
              <a:rPr lang="en-US" sz="2800" smtClean="0">
                <a:latin typeface="Arial" charset="0"/>
              </a:rPr>
              <a:t>Graduate student reviewers review course using 2 instruments: </a:t>
            </a:r>
          </a:p>
          <a:p>
            <a:pPr lvl="1" eaLnBrk="1" hangingPunct="1">
              <a:lnSpc>
                <a:spcPct val="80000"/>
              </a:lnSpc>
              <a:buSzPct val="120000"/>
              <a:buFont typeface="Wingdings" pitchFamily="2" charset="2"/>
              <a:buChar char="§"/>
            </a:pPr>
            <a:r>
              <a:rPr lang="en-US" sz="2400" smtClean="0">
                <a:latin typeface="Arial" charset="0"/>
              </a:rPr>
              <a:t>Content Alignment Document to determine to what extent course addressed Georgia Performance Standards (GPS) </a:t>
            </a:r>
          </a:p>
          <a:p>
            <a:pPr lvl="1" eaLnBrk="1" hangingPunct="1">
              <a:lnSpc>
                <a:spcPct val="80000"/>
              </a:lnSpc>
              <a:buSzPct val="120000"/>
              <a:buFont typeface="Wingdings" pitchFamily="2" charset="2"/>
              <a:buChar char="§"/>
            </a:pPr>
            <a:r>
              <a:rPr lang="en-US" sz="2400" smtClean="0">
                <a:latin typeface="Arial" charset="0"/>
              </a:rPr>
              <a:t>National Standards of Quality for Online Courses (modified)</a:t>
            </a:r>
          </a:p>
          <a:p>
            <a:pPr eaLnBrk="1" hangingPunct="1">
              <a:lnSpc>
                <a:spcPct val="80000"/>
              </a:lnSpc>
              <a:buSzPct val="120000"/>
              <a:buFont typeface="Wingdings" pitchFamily="2" charset="2"/>
              <a:buChar char="§"/>
            </a:pPr>
            <a:r>
              <a:rPr lang="en-US" sz="2800" smtClean="0">
                <a:latin typeface="Arial" charset="0"/>
              </a:rPr>
              <a:t>They post reviews to group wiki page.</a:t>
            </a:r>
            <a:endParaRPr lang="en-US" smtClean="0">
              <a:latin typeface="Arial" charset="0"/>
            </a:endParaRPr>
          </a:p>
          <a:p>
            <a:pPr lvl="1" eaLnBrk="1" hangingPunct="1">
              <a:lnSpc>
                <a:spcPct val="80000"/>
              </a:lnSpc>
              <a:buSzPct val="120000"/>
              <a:buFont typeface="Wingdings" pitchFamily="2" charset="2"/>
              <a:buChar char="§"/>
            </a:pPr>
            <a:endParaRPr lang="en-US" sz="2400" smtClean="0">
              <a:latin typeface="Arial" charset="0"/>
            </a:endParaRPr>
          </a:p>
        </p:txBody>
      </p:sp>
      <p:sp>
        <p:nvSpPr>
          <p:cNvPr id="40963" name="Text Box 4"/>
          <p:cNvSpPr txBox="1">
            <a:spLocks noChangeArrowheads="1"/>
          </p:cNvSpPr>
          <p:nvPr/>
        </p:nvSpPr>
        <p:spPr bwMode="auto">
          <a:xfrm>
            <a:off x="292100" y="6381750"/>
            <a:ext cx="2501900" cy="274638"/>
          </a:xfrm>
          <a:prstGeom prst="rect">
            <a:avLst/>
          </a:prstGeom>
          <a:noFill/>
          <a:ln w="9525">
            <a:noFill/>
            <a:miter lim="800000"/>
            <a:headEnd/>
            <a:tailEnd/>
          </a:ln>
        </p:spPr>
        <p:txBody>
          <a:bodyPr>
            <a:spAutoFit/>
          </a:bodyPr>
          <a:lstStyle/>
          <a:p>
            <a:pPr>
              <a:spcBef>
                <a:spcPct val="50000"/>
              </a:spcBef>
            </a:pPr>
            <a:r>
              <a:rPr lang="en-US" sz="1200">
                <a:solidFill>
                  <a:schemeClr val="tx2"/>
                </a:solidFill>
              </a:rPr>
              <a:t>Kim</a:t>
            </a:r>
          </a:p>
        </p:txBody>
      </p:sp>
      <p:sp>
        <p:nvSpPr>
          <p:cNvPr id="40964" name="Text Box 5"/>
          <p:cNvSpPr txBox="1">
            <a:spLocks noChangeArrowheads="1"/>
          </p:cNvSpPr>
          <p:nvPr/>
        </p:nvSpPr>
        <p:spPr bwMode="auto">
          <a:xfrm>
            <a:off x="1768475" y="5791200"/>
            <a:ext cx="5322888" cy="366713"/>
          </a:xfrm>
          <a:prstGeom prst="rect">
            <a:avLst/>
          </a:prstGeom>
          <a:noFill/>
          <a:ln w="9525">
            <a:noFill/>
            <a:miter lim="800000"/>
            <a:headEnd/>
            <a:tailEnd/>
          </a:ln>
        </p:spPr>
        <p:txBody>
          <a:bodyPr>
            <a:spAutoFit/>
          </a:bodyPr>
          <a:lstStyle/>
          <a:p>
            <a:pPr>
              <a:spcBef>
                <a:spcPct val="50000"/>
              </a:spcBef>
            </a:pPr>
            <a:r>
              <a:rPr lang="en-US"/>
              <a:t>Sample instruments posted to VSS Wiki Overlay.</a:t>
            </a: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2896</TotalTime>
  <Words>1600</Words>
  <Application>Microsoft Office PowerPoint</Application>
  <PresentationFormat>On-screen Show (4:3)</PresentationFormat>
  <Paragraphs>220</Paragraphs>
  <Slides>23</Slides>
  <Notes>21</Notes>
  <HiddenSlides>0</HiddenSlides>
  <MMClips>0</MMClips>
  <ScaleCrop>false</ScaleCrop>
  <HeadingPairs>
    <vt:vector size="6" baseType="variant">
      <vt:variant>
        <vt:lpstr>Fonts Used</vt:lpstr>
      </vt:variant>
      <vt:variant>
        <vt:i4>7</vt:i4>
      </vt:variant>
      <vt:variant>
        <vt:lpstr>Design Template</vt:lpstr>
      </vt:variant>
      <vt:variant>
        <vt:i4>13</vt:i4>
      </vt:variant>
      <vt:variant>
        <vt:lpstr>Slide Titles</vt:lpstr>
      </vt:variant>
      <vt:variant>
        <vt:i4>23</vt:i4>
      </vt:variant>
    </vt:vector>
  </HeadingPairs>
  <TitlesOfParts>
    <vt:vector size="43" baseType="lpstr">
      <vt:lpstr>Arial</vt:lpstr>
      <vt:lpstr>Goudy Old Style</vt:lpstr>
      <vt:lpstr>Calibri</vt:lpstr>
      <vt:lpstr>Rockwell</vt:lpstr>
      <vt:lpstr>Impact</vt:lpstr>
      <vt:lpstr>Arial Black</vt:lpstr>
      <vt:lpstr>Wingdings</vt:lpstr>
      <vt:lpstr>Inkwell</vt:lpstr>
      <vt:lpstr>Inkwell</vt:lpstr>
      <vt:lpstr>Inkwell</vt:lpstr>
      <vt:lpstr>Inkwell</vt:lpstr>
      <vt:lpstr>Inkwell</vt:lpstr>
      <vt:lpstr>Inkwell</vt:lpstr>
      <vt:lpstr>Inkwell</vt:lpstr>
      <vt:lpstr>Inkwell</vt:lpstr>
      <vt:lpstr>Inkwell</vt:lpstr>
      <vt:lpstr>Inkwell</vt:lpstr>
      <vt:lpstr>Inkwell</vt:lpstr>
      <vt:lpstr>Inkwell</vt:lpstr>
      <vt:lpstr>Inkwell</vt:lpstr>
      <vt:lpstr>Enhancing quality in K-12 online learning: Course reviewing through a project-based partnership</vt:lpstr>
      <vt:lpstr>Who We Are</vt:lpstr>
      <vt:lpstr>Slide 3</vt:lpstr>
      <vt:lpstr>Slide 4</vt:lpstr>
      <vt:lpstr>Slide 5</vt:lpstr>
      <vt:lpstr>2.A Management</vt:lpstr>
      <vt:lpstr>2.B Courses Reviewed</vt:lpstr>
      <vt:lpstr>2.C Participants</vt:lpstr>
      <vt:lpstr>2.D.1 Project Phases </vt:lpstr>
      <vt:lpstr>2.D.1.a    GPS Content Alignment Instrument </vt:lpstr>
      <vt:lpstr>2.D.1.b National Standards of Quality for Online Learning </vt:lpstr>
      <vt:lpstr>2.D.2 Project Phases </vt:lpstr>
      <vt:lpstr>2.D.3 Project Phases </vt:lpstr>
      <vt:lpstr>2.D.4 Project Phases </vt:lpstr>
      <vt:lpstr>2.E Wiki as Collaboration Space </vt:lpstr>
      <vt:lpstr>Slide 16</vt:lpstr>
      <vt:lpstr>Slide 17</vt:lpstr>
      <vt:lpstr>Slide 18</vt:lpstr>
      <vt:lpstr>Slide 19</vt:lpstr>
      <vt:lpstr>3.B Ongoing Research</vt:lpstr>
      <vt:lpstr>4.  Future Iterations</vt:lpstr>
      <vt:lpstr>5. Questions &amp; Discussion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Next Generation of Education:  Unconstrained Learning</dc:title>
  <dc:creator>Leslie Moller</dc:creator>
  <cp:lastModifiedBy>Kim Huett</cp:lastModifiedBy>
  <cp:revision>48</cp:revision>
  <dcterms:created xsi:type="dcterms:W3CDTF">2010-10-20T23:48:05Z</dcterms:created>
  <dcterms:modified xsi:type="dcterms:W3CDTF">2010-11-16T17:05:56Z</dcterms:modified>
</cp:coreProperties>
</file>